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6"/>
  </p:notesMasterIdLst>
  <p:sldIdLst>
    <p:sldId id="256" r:id="rId2"/>
    <p:sldId id="257" r:id="rId3"/>
    <p:sldId id="322" r:id="rId4"/>
    <p:sldId id="323" r:id="rId5"/>
    <p:sldId id="324" r:id="rId6"/>
    <p:sldId id="325" r:id="rId7"/>
    <p:sldId id="326" r:id="rId8"/>
    <p:sldId id="327" r:id="rId9"/>
    <p:sldId id="328" r:id="rId10"/>
    <p:sldId id="329" r:id="rId11"/>
    <p:sldId id="330" r:id="rId12"/>
    <p:sldId id="331" r:id="rId13"/>
    <p:sldId id="332" r:id="rId14"/>
    <p:sldId id="339" r:id="rId15"/>
    <p:sldId id="340" r:id="rId16"/>
    <p:sldId id="341" r:id="rId17"/>
    <p:sldId id="362" r:id="rId18"/>
    <p:sldId id="334" r:id="rId19"/>
    <p:sldId id="335" r:id="rId20"/>
    <p:sldId id="336" r:id="rId21"/>
    <p:sldId id="337" r:id="rId22"/>
    <p:sldId id="342" r:id="rId23"/>
    <p:sldId id="343" r:id="rId24"/>
    <p:sldId id="344" r:id="rId25"/>
    <p:sldId id="345" r:id="rId26"/>
    <p:sldId id="346" r:id="rId27"/>
    <p:sldId id="364" r:id="rId28"/>
    <p:sldId id="347" r:id="rId29"/>
    <p:sldId id="349" r:id="rId30"/>
    <p:sldId id="350" r:id="rId31"/>
    <p:sldId id="351" r:id="rId32"/>
    <p:sldId id="352" r:id="rId33"/>
    <p:sldId id="353" r:id="rId34"/>
    <p:sldId id="355" r:id="rId35"/>
    <p:sldId id="357" r:id="rId36"/>
    <p:sldId id="356" r:id="rId37"/>
    <p:sldId id="402" r:id="rId38"/>
    <p:sldId id="403" r:id="rId39"/>
    <p:sldId id="404" r:id="rId40"/>
    <p:sldId id="363" r:id="rId41"/>
    <p:sldId id="400" r:id="rId42"/>
    <p:sldId id="405" r:id="rId43"/>
    <p:sldId id="401" r:id="rId44"/>
    <p:sldId id="399" r:id="rId4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entury Schoolbook" panose="02040604050505020304" pitchFamily="18" charset="0"/>
      <p:regular r:id="rId51"/>
      <p:bold r:id="rId52"/>
      <p:italic r:id="rId53"/>
      <p:boldItalic r:id="rId54"/>
    </p:embeddedFont>
    <p:embeddedFont>
      <p:font typeface="Playfair Display" panose="020B0604020202020204" charset="0"/>
      <p:regular r:id="rId55"/>
      <p:bold r:id="rId56"/>
      <p:italic r:id="rId57"/>
      <p:boldItalic r:id="rId58"/>
    </p:embeddedFont>
    <p:embeddedFont>
      <p:font typeface="Raleway Light" panose="020B060402020202020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3718D136-88ED-44B4-9BA8-2D4BABA51C7E}">
          <p14:sldIdLst>
            <p14:sldId id="256"/>
            <p14:sldId id="257"/>
          </p14:sldIdLst>
        </p14:section>
        <p14:section name="Image Processing" id="{3F14F85E-49E7-407D-9E88-38B96FA1EE5C}">
          <p14:sldIdLst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9"/>
            <p14:sldId id="340"/>
            <p14:sldId id="341"/>
            <p14:sldId id="362"/>
            <p14:sldId id="334"/>
            <p14:sldId id="335"/>
            <p14:sldId id="336"/>
            <p14:sldId id="337"/>
            <p14:sldId id="342"/>
            <p14:sldId id="343"/>
            <p14:sldId id="344"/>
            <p14:sldId id="345"/>
            <p14:sldId id="346"/>
            <p14:sldId id="364"/>
            <p14:sldId id="347"/>
            <p14:sldId id="349"/>
            <p14:sldId id="350"/>
            <p14:sldId id="351"/>
            <p14:sldId id="352"/>
            <p14:sldId id="353"/>
            <p14:sldId id="355"/>
            <p14:sldId id="357"/>
            <p14:sldId id="356"/>
            <p14:sldId id="402"/>
            <p14:sldId id="403"/>
            <p14:sldId id="404"/>
          </p14:sldIdLst>
        </p14:section>
        <p14:section name="Project" id="{8486CC70-690C-40BF-AE13-D39D3504CC11}">
          <p14:sldIdLst>
            <p14:sldId id="363"/>
            <p14:sldId id="400"/>
            <p14:sldId id="405"/>
            <p14:sldId id="401"/>
            <p14:sldId id="3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B687A9-448E-476E-A0C0-3782B2B46290}">
  <a:tblStyle styleId="{36B687A9-448E-476E-A0C0-3782B2B462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510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61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Image carry a lot of information (A picture is worth a thousand words)</a:t>
            </a:r>
          </a:p>
        </p:txBody>
      </p:sp>
    </p:spTree>
    <p:extLst>
      <p:ext uri="{BB962C8B-B14F-4D97-AF65-F5344CB8AC3E}">
        <p14:creationId xmlns:p14="http://schemas.microsoft.com/office/powerpoint/2010/main" val="3759484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7404AF-D004-4E2A-A673-67E190AAA42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0688" y="701675"/>
            <a:ext cx="6167437" cy="3470275"/>
          </a:xfrm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027" y="4409758"/>
            <a:ext cx="5131647" cy="417766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190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AD82AC-CEFD-489C-9C3F-6DEB5BD504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1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14463" y="388938"/>
            <a:ext cx="9832976" cy="5532437"/>
          </a:xfrm>
          <a:ln/>
        </p:spPr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5860" y="6155364"/>
            <a:ext cx="5375837" cy="2452935"/>
          </a:xfrm>
        </p:spPr>
        <p:txBody>
          <a:bodyPr/>
          <a:lstStyle/>
          <a:p>
            <a:r>
              <a:rPr lang="en-US" dirty="0"/>
              <a:t>As opposed to [0..255]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35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61D9A7-076B-4C5A-BD5F-3A952F6DDA8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14463" y="388938"/>
            <a:ext cx="9832976" cy="5532437"/>
          </a:xfrm>
          <a:ln/>
        </p:spPr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5860" y="6155364"/>
            <a:ext cx="5375837" cy="2452935"/>
          </a:xfrm>
        </p:spPr>
        <p:txBody>
          <a:bodyPr/>
          <a:lstStyle/>
          <a:p>
            <a:r>
              <a:rPr lang="en-US"/>
              <a:t>Render with scanalyze????</a:t>
            </a:r>
          </a:p>
        </p:txBody>
      </p:sp>
    </p:spTree>
    <p:extLst>
      <p:ext uri="{BB962C8B-B14F-4D97-AF65-F5344CB8AC3E}">
        <p14:creationId xmlns:p14="http://schemas.microsoft.com/office/powerpoint/2010/main" val="3957212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102F15-C78C-4E1D-992F-5A118FEF3F1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14463" y="388938"/>
            <a:ext cx="9832976" cy="5532437"/>
          </a:xfrm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5860" y="6155364"/>
            <a:ext cx="5375837" cy="245293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74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really right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745FC5-2930-4567-A9B9-949FB56B4D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2675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85800" y="1915625"/>
            <a:ext cx="5727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-5400000">
            <a:off x="4466275" y="-1238838"/>
            <a:ext cx="211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 rot="10800000" flipH="1">
            <a:off x="0" y="3420048"/>
            <a:ext cx="9144000" cy="173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-5400000">
            <a:off x="4517850" y="-3214045"/>
            <a:ext cx="1083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5"/>
          <p:cNvSpPr/>
          <p:nvPr/>
        </p:nvSpPr>
        <p:spPr>
          <a:xfrm rot="-5400000" flipH="1">
            <a:off x="4497775" y="-3854662"/>
            <a:ext cx="148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5"/>
          <p:cNvSpPr/>
          <p:nvPr/>
        </p:nvSpPr>
        <p:spPr>
          <a:xfrm>
            <a:off x="0" y="0"/>
            <a:ext cx="9144000" cy="67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1352400"/>
            <a:ext cx="9144000" cy="379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" name="Google Shape;29;p5"/>
          <p:cNvCxnSpPr/>
          <p:nvPr/>
        </p:nvCxnSpPr>
        <p:spPr>
          <a:xfrm>
            <a:off x="338100" y="4813675"/>
            <a:ext cx="84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-126" y="1352327"/>
            <a:ext cx="9143999" cy="312307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9pPr>
          </a:lstStyle>
          <a:p>
            <a:endParaRPr dirty="0"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" name="Picture 2" descr="Tandem">
            <a:extLst>
              <a:ext uri="{FF2B5EF4-FFF2-40B4-BE49-F238E27FC236}">
                <a16:creationId xmlns:a16="http://schemas.microsoft.com/office/drawing/2014/main" id="{04D24453-10A3-4E6E-A5A1-7484FB288B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461" y="192316"/>
            <a:ext cx="1195753" cy="25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857250"/>
            <a:ext cx="2125980" cy="1783080"/>
          </a:xfrm>
        </p:spPr>
        <p:txBody>
          <a:bodyPr anchor="b">
            <a:normAutofit/>
          </a:bodyPr>
          <a:lstStyle>
            <a:lvl1pPr>
              <a:defRPr sz="24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0934" y="651510"/>
            <a:ext cx="5486400" cy="38404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" y="2620632"/>
            <a:ext cx="2125980" cy="174149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0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6F008-0850-45D5-9397-C2FC3F85A039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7F05B-1C8A-47A8-A301-715C62B2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65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E7EC-B68B-4F57-81AC-F2822783DFD7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1F66E-93FB-4661-908E-F1562FC7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248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E7EC-B68B-4F57-81AC-F2822783DFD7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1F66E-93FB-4661-908E-F1562FC7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842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3600450"/>
            <a:ext cx="7063740" cy="1268730"/>
          </a:xfrm>
        </p:spPr>
        <p:txBody>
          <a:bodyPr anchor="t">
            <a:normAutofit/>
          </a:bodyPr>
          <a:lstStyle>
            <a:lvl1pPr marL="0" indent="0">
              <a:buNone/>
              <a:defRPr sz="16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E7EC-B68B-4F57-81AC-F2822783DFD7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1F66E-93FB-4661-908E-F1562FC7CB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25629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E7EC-B68B-4F57-81AC-F2822783DFD7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1F66E-93FB-4661-908E-F1562FC7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077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285241"/>
            <a:ext cx="3360420" cy="54864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500" b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94860" y="1285241"/>
            <a:ext cx="3360420" cy="54864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15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15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E7EC-B68B-4F57-81AC-F2822783DFD7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1F66E-93FB-4661-908E-F1562FC7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486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tx2">
            <a:lumMod val="75000"/>
            <a:alpha val="60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593575" y="1823700"/>
            <a:ext cx="7956600" cy="26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lvl="1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lvl="2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lvl="3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lvl="4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lvl="5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lvl="6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lvl="7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lvl="8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  <p:pic>
        <p:nvPicPr>
          <p:cNvPr id="5" name="Picture 2" descr="Tandem">
            <a:extLst>
              <a:ext uri="{FF2B5EF4-FFF2-40B4-BE49-F238E27FC236}">
                <a16:creationId xmlns:a16="http://schemas.microsoft.com/office/drawing/2014/main" id="{E5DB26DB-5684-4C70-9FC0-C35E0DFB66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biLevel thresh="7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461" y="192316"/>
            <a:ext cx="1195753" cy="25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en.wikipedia.org/wiki/Pixe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tags" Target="../tags/tag2.xml"/><Relationship Id="rId7" Type="http://schemas.openxmlformats.org/officeDocument/2006/relationships/image" Target="../media/image35.wmf"/><Relationship Id="rId2" Type="http://schemas.openxmlformats.org/officeDocument/2006/relationships/tags" Target="../tags/tag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notesSlide" Target="../notesSlides/notesSlide7.xml"/><Relationship Id="rId10" Type="http://schemas.openxmlformats.org/officeDocument/2006/relationships/image" Target="../media/image3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.uci.edu/icamp/courses/math77c/demos/hist_eq.pdf" TargetMode="External"/><Relationship Id="rId2" Type="http://schemas.openxmlformats.org/officeDocument/2006/relationships/hyperlink" Target="http://www.tutorialspoint.com/dip/Histogram_Equalization.ht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>
            <a:spLocks noGrp="1"/>
          </p:cNvSpPr>
          <p:nvPr>
            <p:ph type="ctrTitle"/>
          </p:nvPr>
        </p:nvSpPr>
        <p:spPr>
          <a:xfrm>
            <a:off x="685800" y="1915625"/>
            <a:ext cx="5727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GPU Programming </a:t>
            </a:r>
            <a:r>
              <a:rPr lang="en-US" sz="1800" dirty="0"/>
              <a:t>(in CUDA)</a:t>
            </a:r>
            <a:endParaRPr dirty="0"/>
          </a:p>
        </p:txBody>
      </p:sp>
      <p:sp>
        <p:nvSpPr>
          <p:cNvPr id="3" name="Google Shape;111;p13">
            <a:extLst>
              <a:ext uri="{FF2B5EF4-FFF2-40B4-BE49-F238E27FC236}">
                <a16:creationId xmlns:a16="http://schemas.microsoft.com/office/drawing/2014/main" id="{3DD5E2D7-EDC6-4942-BEFB-24B4DDBBB40D}"/>
              </a:ext>
            </a:extLst>
          </p:cNvPr>
          <p:cNvSpPr/>
          <p:nvPr/>
        </p:nvSpPr>
        <p:spPr>
          <a:xfrm>
            <a:off x="685798" y="3519461"/>
            <a:ext cx="8306339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Julian Gutierrez</a:t>
            </a:r>
          </a:p>
        </p:txBody>
      </p:sp>
      <p:pic>
        <p:nvPicPr>
          <p:cNvPr id="4" name="Picture 2" descr="Tandem">
            <a:extLst>
              <a:ext uri="{FF2B5EF4-FFF2-40B4-BE49-F238E27FC236}">
                <a16:creationId xmlns:a16="http://schemas.microsoft.com/office/drawing/2014/main" id="{2484E6E1-F171-4DC6-92B8-3C78606A9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829" y="4204260"/>
            <a:ext cx="228600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7C82FA3-C2B3-45AC-8D8B-FDEC06D1FF79}"/>
              </a:ext>
            </a:extLst>
          </p:cNvPr>
          <p:cNvSpPr/>
          <p:nvPr/>
        </p:nvSpPr>
        <p:spPr>
          <a:xfrm>
            <a:off x="7095041" y="2907497"/>
            <a:ext cx="20489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800">
                <a:solidFill>
                  <a:schemeClr val="bg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Spring 2019</a:t>
            </a:r>
            <a:endParaRPr lang="en-US" sz="2800" dirty="0">
              <a:solidFill>
                <a:schemeClr val="bg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ABB6642-534C-43DF-8443-56C0CBA7F1DF}"/>
              </a:ext>
            </a:extLst>
          </p:cNvPr>
          <p:cNvCxnSpPr>
            <a:cxnSpLocks/>
          </p:cNvCxnSpPr>
          <p:nvPr/>
        </p:nvCxnSpPr>
        <p:spPr>
          <a:xfrm>
            <a:off x="685798" y="4056185"/>
            <a:ext cx="778998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A32696A-EBD5-4811-BF7D-0AFEE2AB0591}"/>
              </a:ext>
            </a:extLst>
          </p:cNvPr>
          <p:cNvSpPr/>
          <p:nvPr/>
        </p:nvSpPr>
        <p:spPr>
          <a:xfrm>
            <a:off x="685798" y="4119625"/>
            <a:ext cx="12474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chemeClr val="tx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Session 9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Invisible Watermark  </a:t>
            </a:r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/>
              <a:t>1st &amp; 30th Mpeg4.5Mbps frame of original, marked, and their luminance difference</a:t>
            </a:r>
          </a:p>
          <a:p>
            <a:pPr lvl="1"/>
            <a:r>
              <a:rPr lang="en-US"/>
              <a:t>human visual model for imperceptibility: protect smooth areas and sharp edges</a:t>
            </a:r>
          </a:p>
        </p:txBody>
      </p:sp>
      <p:pic>
        <p:nvPicPr>
          <p:cNvPr id="30725" name="Picture 5" descr="icme00_orig_f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7970" y="2231609"/>
            <a:ext cx="2004238" cy="1366526"/>
          </a:xfrm>
          <a:prstGeom prst="rect">
            <a:avLst/>
          </a:prstGeom>
          <a:noFill/>
        </p:spPr>
      </p:pic>
      <p:pic>
        <p:nvPicPr>
          <p:cNvPr id="30726" name="Picture 6" descr="icme00_mark_f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9720" y="2231609"/>
            <a:ext cx="2004238" cy="1366526"/>
          </a:xfrm>
          <a:prstGeom prst="rect">
            <a:avLst/>
          </a:prstGeom>
          <a:noFill/>
        </p:spPr>
      </p:pic>
      <p:pic>
        <p:nvPicPr>
          <p:cNvPr id="30727" name="Picture 7" descr="icme00_orig_f3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47970" y="3669663"/>
            <a:ext cx="2004238" cy="1366526"/>
          </a:xfrm>
          <a:prstGeom prst="rect">
            <a:avLst/>
          </a:prstGeom>
          <a:noFill/>
        </p:spPr>
      </p:pic>
      <p:pic>
        <p:nvPicPr>
          <p:cNvPr id="30728" name="Picture 8" descr="icme00_mark_f3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9720" y="3669663"/>
            <a:ext cx="2004238" cy="1366526"/>
          </a:xfrm>
          <a:prstGeom prst="rect">
            <a:avLst/>
          </a:prstGeom>
          <a:noFill/>
        </p:spPr>
      </p:pic>
      <p:pic>
        <p:nvPicPr>
          <p:cNvPr id="30729" name="Picture 9" descr="icme00_difflum_f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37479" y="2568244"/>
            <a:ext cx="1508522" cy="1029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0" name="Picture 10" descr="icme00_difflum_f3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37479" y="3679416"/>
            <a:ext cx="1508522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71060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Error Concealment</a:t>
            </a:r>
            <a:endParaRPr lang="en-US" dirty="0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257300" y="1333793"/>
            <a:ext cx="6634163" cy="3242073"/>
            <a:chOff x="118" y="672"/>
            <a:chExt cx="5572" cy="2723"/>
          </a:xfrm>
        </p:grpSpPr>
        <p:pic>
          <p:nvPicPr>
            <p:cNvPr id="32774" name="Picture 6" descr="lenna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8" y="909"/>
              <a:ext cx="1802" cy="18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775" name="Picture 7" descr="zeng_droppat2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016" y="915"/>
              <a:ext cx="1791" cy="18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776" name="Picture 8" descr="zeng_interp2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888" y="909"/>
              <a:ext cx="1802" cy="18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777" name="Text Box 9"/>
            <p:cNvSpPr txBox="1">
              <a:spLocks noChangeArrowheads="1"/>
            </p:cNvSpPr>
            <p:nvPr/>
          </p:nvSpPr>
          <p:spPr bwMode="auto">
            <a:xfrm>
              <a:off x="1200" y="2928"/>
              <a:ext cx="1536" cy="4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70665" tIns="35333" rIns="70665" bIns="35333">
              <a:spAutoFit/>
            </a:bodyPr>
            <a:lstStyle/>
            <a:p>
              <a:pPr defTabSz="707231">
                <a:spcBef>
                  <a:spcPct val="50000"/>
                </a:spcBef>
                <a:buClrTx/>
                <a:defRPr/>
              </a:pPr>
              <a:r>
                <a:rPr lang="en-US" sz="1050" kern="1200">
                  <a:latin typeface="Century Schoolbook" panose="02040604050505020304"/>
                  <a:ea typeface="+mn-ea"/>
                  <a:cs typeface="+mn-cs"/>
                </a:rPr>
                <a:t>25% blocks in a checkerboard pattern are corrupted</a:t>
              </a:r>
              <a:endParaRPr lang="en-US" sz="1050" b="1" kern="1200">
                <a:latin typeface="Century Schoolbook" panose="02040604050505020304"/>
                <a:ea typeface="+mn-ea"/>
                <a:cs typeface="+mn-cs"/>
              </a:endParaRPr>
            </a:p>
          </p:txBody>
        </p:sp>
        <p:sp>
          <p:nvSpPr>
            <p:cNvPr id="32778" name="AutoShape 10"/>
            <p:cNvSpPr>
              <a:spLocks noChangeArrowheads="1"/>
            </p:cNvSpPr>
            <p:nvPr/>
          </p:nvSpPr>
          <p:spPr bwMode="auto">
            <a:xfrm rot="-5400000">
              <a:off x="1896" y="2616"/>
              <a:ext cx="144" cy="480"/>
            </a:xfrm>
            <a:prstGeom prst="curvedRightArrow">
              <a:avLst>
                <a:gd name="adj1" fmla="val 66667"/>
                <a:gd name="adj2" fmla="val 133333"/>
                <a:gd name="adj3" fmla="val 33333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342900">
                <a:buClrTx/>
                <a:defRPr/>
              </a:pPr>
              <a:endParaRPr lang="en-US" sz="1350" kern="1200">
                <a:latin typeface="Century Schoolbook" panose="02040604050505020304"/>
                <a:ea typeface="+mn-ea"/>
                <a:cs typeface="+mn-cs"/>
              </a:endParaRPr>
            </a:p>
          </p:txBody>
        </p:sp>
        <p:sp>
          <p:nvSpPr>
            <p:cNvPr id="32779" name="Text Box 11"/>
            <p:cNvSpPr txBox="1">
              <a:spLocks noChangeArrowheads="1"/>
            </p:cNvSpPr>
            <p:nvPr/>
          </p:nvSpPr>
          <p:spPr bwMode="auto">
            <a:xfrm>
              <a:off x="3168" y="2928"/>
              <a:ext cx="1584" cy="4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70665" tIns="35333" rIns="70665" bIns="35333">
              <a:spAutoFit/>
            </a:bodyPr>
            <a:lstStyle/>
            <a:p>
              <a:pPr defTabSz="707231">
                <a:spcBef>
                  <a:spcPct val="50000"/>
                </a:spcBef>
                <a:buClrTx/>
                <a:defRPr/>
              </a:pPr>
              <a:r>
                <a:rPr lang="en-US" sz="1050" kern="1200">
                  <a:latin typeface="Century Schoolbook" panose="02040604050505020304"/>
                  <a:ea typeface="+mn-ea"/>
                  <a:cs typeface="+mn-cs"/>
                </a:rPr>
                <a:t>corrupted blocks are concealed via edge-directed interpolation</a:t>
              </a:r>
              <a:endParaRPr lang="en-US" sz="1050" b="1" kern="1200">
                <a:latin typeface="Century Schoolbook" panose="02040604050505020304"/>
                <a:ea typeface="+mn-ea"/>
                <a:cs typeface="+mn-cs"/>
              </a:endParaRPr>
            </a:p>
          </p:txBody>
        </p:sp>
        <p:sp>
          <p:nvSpPr>
            <p:cNvPr id="32780" name="AutoShape 12"/>
            <p:cNvSpPr>
              <a:spLocks noChangeArrowheads="1"/>
            </p:cNvSpPr>
            <p:nvPr/>
          </p:nvSpPr>
          <p:spPr bwMode="auto">
            <a:xfrm rot="-5400000">
              <a:off x="3816" y="2616"/>
              <a:ext cx="144" cy="480"/>
            </a:xfrm>
            <a:prstGeom prst="curvedRightArrow">
              <a:avLst>
                <a:gd name="adj1" fmla="val 66667"/>
                <a:gd name="adj2" fmla="val 133333"/>
                <a:gd name="adj3" fmla="val 33333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342900">
                <a:buClrTx/>
                <a:defRPr/>
              </a:pPr>
              <a:endParaRPr lang="en-US" sz="1350" kern="1200">
                <a:latin typeface="Century Schoolbook" panose="02040604050505020304"/>
                <a:ea typeface="+mn-ea"/>
                <a:cs typeface="+mn-cs"/>
              </a:endParaRPr>
            </a:p>
          </p:txBody>
        </p:sp>
        <p:sp>
          <p:nvSpPr>
            <p:cNvPr id="32781" name="Text Box 13"/>
            <p:cNvSpPr txBox="1">
              <a:spLocks noChangeArrowheads="1"/>
            </p:cNvSpPr>
            <p:nvPr/>
          </p:nvSpPr>
          <p:spPr bwMode="auto">
            <a:xfrm>
              <a:off x="336" y="672"/>
              <a:ext cx="1501" cy="1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70665" tIns="35333" rIns="70665" bIns="35333">
              <a:spAutoFit/>
            </a:bodyPr>
            <a:lstStyle/>
            <a:p>
              <a:pPr algn="ctr" defTabSz="707231">
                <a:spcBef>
                  <a:spcPct val="50000"/>
                </a:spcBef>
                <a:buClrTx/>
                <a:defRPr/>
              </a:pPr>
              <a:r>
                <a:rPr lang="en-US" sz="1050" kern="1200" dirty="0">
                  <a:latin typeface="Century Schoolbook" panose="02040604050505020304"/>
                  <a:ea typeface="+mn-ea"/>
                  <a:cs typeface="+mn-cs"/>
                </a:rPr>
                <a:t>(a) original </a:t>
              </a:r>
              <a:r>
                <a:rPr lang="en-US" sz="1050" kern="1200" dirty="0" err="1">
                  <a:latin typeface="Century Schoolbook" panose="02040604050505020304"/>
                  <a:ea typeface="+mn-ea"/>
                  <a:cs typeface="+mn-cs"/>
                </a:rPr>
                <a:t>Lenna</a:t>
              </a:r>
              <a:r>
                <a:rPr lang="en-US" sz="1050" kern="1200" dirty="0">
                  <a:latin typeface="Century Schoolbook" panose="02040604050505020304"/>
                  <a:ea typeface="+mn-ea"/>
                  <a:cs typeface="+mn-cs"/>
                </a:rPr>
                <a:t> image</a:t>
              </a:r>
              <a:endParaRPr lang="en-US" sz="1050" b="1" kern="1200" dirty="0">
                <a:latin typeface="Century Schoolbook" panose="02040604050505020304"/>
                <a:ea typeface="+mn-ea"/>
                <a:cs typeface="+mn-cs"/>
              </a:endParaRPr>
            </a:p>
          </p:txBody>
        </p:sp>
        <p:sp>
          <p:nvSpPr>
            <p:cNvPr id="32782" name="Text Box 14"/>
            <p:cNvSpPr txBox="1">
              <a:spLocks noChangeArrowheads="1"/>
            </p:cNvSpPr>
            <p:nvPr/>
          </p:nvSpPr>
          <p:spPr bwMode="auto">
            <a:xfrm>
              <a:off x="4128" y="672"/>
              <a:ext cx="1508" cy="1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70665" tIns="35333" rIns="70665" bIns="35333">
              <a:spAutoFit/>
            </a:bodyPr>
            <a:lstStyle/>
            <a:p>
              <a:pPr algn="ctr" defTabSz="707231">
                <a:spcBef>
                  <a:spcPct val="50000"/>
                </a:spcBef>
                <a:buClrTx/>
                <a:defRPr/>
              </a:pPr>
              <a:r>
                <a:rPr lang="en-US" sz="1050" kern="1200" dirty="0">
                  <a:latin typeface="Century Schoolbook" panose="02040604050505020304"/>
                  <a:ea typeface="+mn-ea"/>
                  <a:cs typeface="+mn-cs"/>
                </a:rPr>
                <a:t>(c) concealed </a:t>
              </a:r>
              <a:r>
                <a:rPr lang="en-US" sz="1050" kern="1200" dirty="0" err="1">
                  <a:latin typeface="Century Schoolbook" panose="02040604050505020304"/>
                  <a:ea typeface="+mn-ea"/>
                  <a:cs typeface="+mn-cs"/>
                </a:rPr>
                <a:t>Lenna</a:t>
              </a:r>
              <a:r>
                <a:rPr lang="en-US" sz="1050" kern="1200" dirty="0">
                  <a:latin typeface="Century Schoolbook" panose="02040604050505020304"/>
                  <a:ea typeface="+mn-ea"/>
                  <a:cs typeface="+mn-cs"/>
                </a:rPr>
                <a:t> image</a:t>
              </a:r>
              <a:endParaRPr lang="en-US" sz="1050" b="1" kern="1200" dirty="0">
                <a:latin typeface="Century Schoolbook" panose="02040604050505020304"/>
                <a:ea typeface="+mn-ea"/>
                <a:cs typeface="+mn-cs"/>
              </a:endParaRPr>
            </a:p>
          </p:txBody>
        </p:sp>
        <p:sp>
          <p:nvSpPr>
            <p:cNvPr id="32783" name="Text Box 15"/>
            <p:cNvSpPr txBox="1">
              <a:spLocks noChangeArrowheads="1"/>
            </p:cNvSpPr>
            <p:nvPr/>
          </p:nvSpPr>
          <p:spPr bwMode="auto">
            <a:xfrm>
              <a:off x="2256" y="672"/>
              <a:ext cx="1514" cy="1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70665" tIns="35333" rIns="70665" bIns="35333">
              <a:spAutoFit/>
            </a:bodyPr>
            <a:lstStyle/>
            <a:p>
              <a:pPr algn="ctr" defTabSz="707231">
                <a:spcBef>
                  <a:spcPct val="50000"/>
                </a:spcBef>
                <a:buClrTx/>
                <a:defRPr/>
              </a:pPr>
              <a:r>
                <a:rPr lang="en-US" sz="1050" kern="1200" dirty="0">
                  <a:latin typeface="Century Schoolbook" panose="02040604050505020304"/>
                  <a:ea typeface="+mn-ea"/>
                  <a:cs typeface="+mn-cs"/>
                </a:rPr>
                <a:t>(b) corrupted </a:t>
              </a:r>
              <a:r>
                <a:rPr lang="en-US" sz="1050" kern="1200" dirty="0" err="1">
                  <a:latin typeface="Century Schoolbook" panose="02040604050505020304"/>
                  <a:ea typeface="+mn-ea"/>
                  <a:cs typeface="+mn-cs"/>
                </a:rPr>
                <a:t>Lenna</a:t>
              </a:r>
              <a:r>
                <a:rPr lang="en-US" sz="1050" kern="1200" dirty="0">
                  <a:latin typeface="Century Schoolbook" panose="02040604050505020304"/>
                  <a:ea typeface="+mn-ea"/>
                  <a:cs typeface="+mn-cs"/>
                </a:rPr>
                <a:t> image</a:t>
              </a:r>
              <a:endParaRPr lang="en-US" sz="1050" b="1" kern="1200" dirty="0">
                <a:latin typeface="Century Schoolbook" panose="02040604050505020304"/>
                <a:ea typeface="+mn-ea"/>
                <a:cs typeface="+mn-cs"/>
              </a:endParaRPr>
            </a:p>
          </p:txBody>
        </p:sp>
      </p:grpSp>
      <p:sp>
        <p:nvSpPr>
          <p:cNvPr id="32784" name="Text Box 16"/>
          <p:cNvSpPr txBox="1">
            <a:spLocks noChangeArrowheads="1"/>
          </p:cNvSpPr>
          <p:nvPr/>
        </p:nvSpPr>
        <p:spPr bwMode="auto">
          <a:xfrm>
            <a:off x="747713" y="4483102"/>
            <a:ext cx="4998244" cy="27699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r" defTabSz="342900">
              <a:spcBef>
                <a:spcPct val="50000"/>
              </a:spcBef>
              <a:buClrTx/>
              <a:defRPr/>
            </a:pPr>
            <a:r>
              <a:rPr lang="en-US" sz="1200" kern="1200" dirty="0">
                <a:latin typeface="Arial" charset="0"/>
                <a:ea typeface="+mn-ea"/>
                <a:cs typeface="+mn-cs"/>
              </a:rPr>
              <a:t>Examples were generated using the source codes provided by </a:t>
            </a:r>
            <a:r>
              <a:rPr lang="en-US" sz="1200" kern="1200" dirty="0" err="1">
                <a:latin typeface="Arial" charset="0"/>
                <a:ea typeface="+mn-ea"/>
                <a:cs typeface="+mn-cs"/>
              </a:rPr>
              <a:t>W.Zeng</a:t>
            </a:r>
            <a:r>
              <a:rPr lang="en-US" sz="1200" kern="1200" dirty="0">
                <a:latin typeface="Arial" charset="0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876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7709" y="2122581"/>
            <a:ext cx="3543300" cy="1145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Super-Resolution</a:t>
            </a:r>
            <a:endParaRPr lang="en-US" altLang="zh-CN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idx="1"/>
          </p:nvPr>
        </p:nvSpPr>
        <p:spPr>
          <a:xfrm>
            <a:off x="-125" y="1352327"/>
            <a:ext cx="5879864" cy="3123073"/>
          </a:xfrm>
        </p:spPr>
        <p:txBody>
          <a:bodyPr>
            <a:normAutofit/>
          </a:bodyPr>
          <a:lstStyle/>
          <a:p>
            <a:r>
              <a:rPr lang="en-US" dirty="0"/>
              <a:t>Super-Resolution(SR) </a:t>
            </a:r>
          </a:p>
          <a:p>
            <a:pPr lvl="1"/>
            <a:r>
              <a:rPr lang="en-US" dirty="0"/>
              <a:t>Low resolution images          High resolution images </a:t>
            </a:r>
          </a:p>
          <a:p>
            <a:r>
              <a:rPr lang="en-US" dirty="0"/>
              <a:t>Face Hallucination</a:t>
            </a:r>
          </a:p>
          <a:p>
            <a:pPr lvl="1"/>
            <a:r>
              <a:rPr lang="en-US" sz="1500" dirty="0"/>
              <a:t>Super-resolution on human faces</a:t>
            </a:r>
          </a:p>
        </p:txBody>
      </p:sp>
      <p:sp>
        <p:nvSpPr>
          <p:cNvPr id="8" name="Rectangle 7"/>
          <p:cNvSpPr/>
          <p:nvPr/>
        </p:nvSpPr>
        <p:spPr>
          <a:xfrm>
            <a:off x="2203088" y="4567296"/>
            <a:ext cx="5029200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342900">
              <a:buClrTx/>
              <a:defRPr/>
            </a:pPr>
            <a:r>
              <a:rPr lang="en-US" sz="825" kern="1200" dirty="0">
                <a:latin typeface="Century Schoolbook" panose="02040604050505020304"/>
                <a:ea typeface="+mn-ea"/>
                <a:cs typeface="+mn-cs"/>
              </a:rPr>
              <a:t>Courtesy of </a:t>
            </a:r>
            <a:r>
              <a:rPr lang="en-US" sz="825" kern="1200" dirty="0" err="1">
                <a:latin typeface="Century Schoolbook" panose="02040604050505020304"/>
                <a:ea typeface="+mn-ea"/>
                <a:cs typeface="+mn-cs"/>
              </a:rPr>
              <a:t>Jianchao</a:t>
            </a:r>
            <a:r>
              <a:rPr lang="en-US" sz="825" kern="1200" dirty="0">
                <a:latin typeface="Century Schoolbook" panose="02040604050505020304"/>
                <a:ea typeface="+mn-ea"/>
                <a:cs typeface="+mn-cs"/>
              </a:rPr>
              <a:t> Yang</a:t>
            </a:r>
            <a:endParaRPr lang="en-US" altLang="zh-CN" sz="825" kern="1200" dirty="0">
              <a:latin typeface="Century Schoolbook" panose="020406040505050203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3222263" y="1932820"/>
            <a:ext cx="285750" cy="114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  <a:defRPr/>
            </a:pPr>
            <a:endParaRPr lang="en-US" sz="1350" kern="1200">
              <a:solidFill>
                <a:srgbClr val="FFFFFF"/>
              </a:solidFill>
              <a:latin typeface="Century Schoolbook" panose="02040604050505020304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6A54328-BBF5-438E-B909-55332C569D28}"/>
              </a:ext>
            </a:extLst>
          </p:cNvPr>
          <p:cNvGrpSpPr/>
          <p:nvPr/>
        </p:nvGrpSpPr>
        <p:grpSpPr>
          <a:xfrm>
            <a:off x="2892698" y="3267770"/>
            <a:ext cx="2800351" cy="1471613"/>
            <a:chOff x="5508994" y="3025482"/>
            <a:chExt cx="2800351" cy="1471613"/>
          </a:xfrm>
        </p:grpSpPr>
        <p:pic>
          <p:nvPicPr>
            <p:cNvPr id="112645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508994" y="3025482"/>
              <a:ext cx="1128713" cy="1471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2646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166345" y="3025482"/>
              <a:ext cx="1143000" cy="1471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2647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709144" y="3654133"/>
              <a:ext cx="300038" cy="2214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259757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Face Hallucination</a:t>
            </a:r>
            <a:endParaRPr lang="en-US" altLang="zh-CN" dirty="0"/>
          </a:p>
        </p:txBody>
      </p:sp>
      <p:sp>
        <p:nvSpPr>
          <p:cNvPr id="8" name="Rectangle 7"/>
          <p:cNvSpPr/>
          <p:nvPr/>
        </p:nvSpPr>
        <p:spPr>
          <a:xfrm>
            <a:off x="3337560" y="4533643"/>
            <a:ext cx="5029200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342900">
              <a:buClrTx/>
              <a:defRPr/>
            </a:pPr>
            <a:r>
              <a:rPr lang="en-US" sz="750" kern="1200" dirty="0">
                <a:latin typeface="Century Schoolbook" panose="02040604050505020304"/>
                <a:ea typeface="+mn-ea"/>
                <a:cs typeface="+mn-cs"/>
              </a:rPr>
              <a:t>Courtesy of </a:t>
            </a:r>
            <a:r>
              <a:rPr lang="en-US" sz="750" kern="1200" dirty="0" err="1">
                <a:latin typeface="Century Schoolbook" panose="02040604050505020304"/>
                <a:ea typeface="+mn-ea"/>
                <a:cs typeface="+mn-cs"/>
              </a:rPr>
              <a:t>Jianchao</a:t>
            </a:r>
            <a:r>
              <a:rPr lang="en-US" sz="750" kern="1200" dirty="0">
                <a:latin typeface="Century Schoolbook" panose="02040604050505020304"/>
                <a:ea typeface="+mn-ea"/>
                <a:cs typeface="+mn-cs"/>
              </a:rPr>
              <a:t> Yang</a:t>
            </a:r>
            <a:endParaRPr lang="en-US" altLang="zh-CN" sz="750" kern="1200" dirty="0">
              <a:latin typeface="Century Schoolbook" panose="020406040505050203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4926" y="1365545"/>
            <a:ext cx="4665001" cy="3113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ectangle 11"/>
          <p:cNvSpPr/>
          <p:nvPr/>
        </p:nvSpPr>
        <p:spPr>
          <a:xfrm>
            <a:off x="2371205" y="4473198"/>
            <a:ext cx="74295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>
              <a:buClrTx/>
              <a:defRPr/>
            </a:pPr>
            <a:r>
              <a:rPr lang="en-US" sz="1050" kern="1200" dirty="0">
                <a:latin typeface="Century Schoolbook" panose="02040604050505020304"/>
                <a:ea typeface="+mn-ea"/>
                <a:cs typeface="+mn-cs"/>
              </a:rPr>
              <a:t>Input image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151471" y="4473198"/>
            <a:ext cx="718616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>
              <a:buClrTx/>
              <a:defRPr/>
            </a:pPr>
            <a:r>
              <a:rPr lang="en-US" sz="1050" kern="1200" dirty="0" err="1">
                <a:latin typeface="Century Schoolbook" panose="02040604050505020304"/>
                <a:ea typeface="+mn-ea"/>
                <a:cs typeface="+mn-cs"/>
              </a:rPr>
              <a:t>Bicubic</a:t>
            </a:r>
            <a:r>
              <a:rPr lang="en-US" sz="1050" kern="1200" dirty="0">
                <a:latin typeface="Century Schoolbook" panose="02040604050505020304"/>
                <a:ea typeface="+mn-ea"/>
                <a:cs typeface="+mn-cs"/>
              </a:rPr>
              <a:t> interpolation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873382" y="4440806"/>
            <a:ext cx="9144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>
              <a:buClrTx/>
              <a:defRPr/>
            </a:pPr>
            <a:r>
              <a:rPr lang="en-US" sz="1050" kern="1200" dirty="0">
                <a:latin typeface="Century Schoolbook" panose="02040604050505020304"/>
                <a:ea typeface="+mn-ea"/>
                <a:cs typeface="+mn-cs"/>
              </a:rPr>
              <a:t>Back projection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799558" y="4474567"/>
            <a:ext cx="5715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>
              <a:buClrTx/>
              <a:defRPr/>
            </a:pPr>
            <a:r>
              <a:rPr lang="en-US" sz="1050" kern="1200" dirty="0">
                <a:latin typeface="Century Schoolbook" panose="02040604050505020304"/>
                <a:ea typeface="+mn-ea"/>
                <a:cs typeface="+mn-cs"/>
              </a:rPr>
              <a:t>NMF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452110" y="4438735"/>
            <a:ext cx="8001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>
              <a:buClrTx/>
              <a:defRPr/>
            </a:pPr>
            <a:r>
              <a:rPr lang="en-US" sz="1050" kern="1200" dirty="0">
                <a:latin typeface="Century Schoolbook" panose="02040604050505020304"/>
                <a:ea typeface="+mn-ea"/>
                <a:cs typeface="+mn-cs"/>
              </a:rPr>
              <a:t>Sparse Coding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299159" y="4456634"/>
            <a:ext cx="7024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342900">
              <a:buClrTx/>
              <a:defRPr/>
            </a:pPr>
            <a:r>
              <a:rPr lang="en-US" sz="1050" kern="1200" dirty="0">
                <a:latin typeface="Century Schoolbook" panose="02040604050505020304"/>
                <a:ea typeface="+mn-ea"/>
                <a:cs typeface="+mn-cs"/>
              </a:rPr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3635924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5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0566" y="1386542"/>
            <a:ext cx="4328588" cy="34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859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Enhancement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304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7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38182" y="1380565"/>
            <a:ext cx="2005288" cy="3391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47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4644" y="2732886"/>
            <a:ext cx="2872978" cy="451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474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Histograms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814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7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4490" y="1397530"/>
            <a:ext cx="2195052" cy="3385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678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8149" y="2838893"/>
            <a:ext cx="273248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678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Histogram Equalization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070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What is an Image?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0A9EA6-97A3-42B7-8FA6-AC08C815D6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084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an image?</a:t>
            </a:r>
            <a:endParaRPr lang="en-US" dirty="0"/>
          </a:p>
        </p:txBody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We can think of an image as a function, f:</a:t>
            </a:r>
          </a:p>
          <a:p>
            <a:pPr lvl="1"/>
            <a:r>
              <a:rPr lang="en-US" sz="1800" dirty="0"/>
              <a:t>f( x, y ) gives the intensity at position ( x, y ) </a:t>
            </a:r>
          </a:p>
          <a:p>
            <a:pPr lvl="1"/>
            <a:r>
              <a:rPr lang="en-US" sz="1800" dirty="0"/>
              <a:t>Realistically, we expect the image only to be defined over a rectangle, with a finite range:</a:t>
            </a:r>
          </a:p>
          <a:p>
            <a:pPr lvl="2"/>
            <a:r>
              <a:rPr lang="en-US" sz="1350" dirty="0"/>
              <a:t>f: [</a:t>
            </a:r>
            <a:r>
              <a:rPr lang="en-US" sz="1350" dirty="0" err="1"/>
              <a:t>a,b</a:t>
            </a:r>
            <a:r>
              <a:rPr lang="en-US" sz="1350" dirty="0"/>
              <a:t>]x[</a:t>
            </a:r>
            <a:r>
              <a:rPr lang="en-US" sz="1350" dirty="0" err="1"/>
              <a:t>c,d</a:t>
            </a:r>
            <a:r>
              <a:rPr lang="en-US" sz="1350" dirty="0"/>
              <a:t>] </a:t>
            </a:r>
            <a:r>
              <a:rPr lang="en-US" sz="1350" dirty="0">
                <a:sym typeface="Wingdings" pitchFamily="2" charset="2"/>
              </a:rPr>
              <a:t> </a:t>
            </a:r>
            <a:r>
              <a:rPr lang="en-US" sz="1350" dirty="0"/>
              <a:t>[0,1]</a:t>
            </a:r>
          </a:p>
          <a:p>
            <a:r>
              <a:rPr lang="en-US" sz="2100" dirty="0"/>
              <a:t>A color image is just three functions pasted together.  We can write this as a “vector-valued” function</a:t>
            </a:r>
          </a:p>
          <a:p>
            <a:endParaRPr lang="en-US" sz="2100" dirty="0"/>
          </a:p>
          <a:p>
            <a:endParaRPr lang="en-US" sz="2100" dirty="0"/>
          </a:p>
        </p:txBody>
      </p:sp>
      <p:graphicFrame>
        <p:nvGraphicFramePr>
          <p:cNvPr id="220164" name="Object 4"/>
          <p:cNvGraphicFramePr>
            <a:graphicFrameLocks noChangeAspect="1"/>
          </p:cNvGraphicFramePr>
          <p:nvPr>
            <p:extLst/>
          </p:nvPr>
        </p:nvGraphicFramePr>
        <p:xfrm>
          <a:off x="2934441" y="3720700"/>
          <a:ext cx="2571750" cy="1072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Equation" r:id="rId4" imgW="1193760" imgH="698400" progId="Equation.DSMT4">
                  <p:embed/>
                </p:oleObj>
              </mc:Choice>
              <mc:Fallback>
                <p:oleObj name="Equation" r:id="rId4" imgW="1193760" imgH="698400" progId="Equation.DSMT4">
                  <p:embed/>
                  <p:pic>
                    <p:nvPicPr>
                      <p:cNvPr id="22016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4441" y="3720700"/>
                        <a:ext cx="2571750" cy="107275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5251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Images as functions</a:t>
            </a:r>
            <a:endParaRPr lang="en-US" dirty="0"/>
          </a:p>
        </p:txBody>
      </p:sp>
      <p:pic>
        <p:nvPicPr>
          <p:cNvPr id="6" name="Picture 3" descr="image_func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3299" y="1457562"/>
            <a:ext cx="3233737" cy="30178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94185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54000"/>
          </a:schemeClr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dirty="0"/>
              <a:t>Image Processing</a:t>
            </a:r>
          </a:p>
          <a:p>
            <a:r>
              <a:rPr lang="en-US" sz="2000"/>
              <a:t>Final Project</a:t>
            </a:r>
            <a:endParaRPr lang="en-US" sz="2000" dirty="0"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100" name="Google Shape;100;p14"/>
          <p:cNvGrpSpPr/>
          <p:nvPr/>
        </p:nvGrpSpPr>
        <p:grpSpPr>
          <a:xfrm>
            <a:off x="4397465" y="881213"/>
            <a:ext cx="349060" cy="298882"/>
            <a:chOff x="1934025" y="1001650"/>
            <a:chExt cx="415300" cy="355600"/>
          </a:xfrm>
        </p:grpSpPr>
        <p:sp>
          <p:nvSpPr>
            <p:cNvPr id="101" name="Google Shape;101;p14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Digital Image</a:t>
            </a:r>
            <a:endParaRPr lang="en-US" altLang="zh-CN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In digital imaging, a pixel (picture element) is the smallest piece of information in an image.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The word pixel is based on a contraction of pix (for "pictures") and el (for "element")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Each pixel is a sample of an original image, where more samples typically provide a more accurate representation of the original.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The intensity of each pixel is variable; in color systems, each pixel has typically three or four components such as red, green, and blue, or cyan, magenta, yellow, and black.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CF4966E-052B-4736-8DFD-D5CDDC170CE9}"/>
              </a:ext>
            </a:extLst>
          </p:cNvPr>
          <p:cNvGrpSpPr/>
          <p:nvPr/>
        </p:nvGrpSpPr>
        <p:grpSpPr>
          <a:xfrm>
            <a:off x="2012421" y="2793627"/>
            <a:ext cx="5567238" cy="2060749"/>
            <a:chOff x="2433762" y="3143251"/>
            <a:chExt cx="5567238" cy="2060749"/>
          </a:xfrm>
        </p:grpSpPr>
        <p:sp>
          <p:nvSpPr>
            <p:cNvPr id="8" name="Rectangle 7"/>
            <p:cNvSpPr/>
            <p:nvPr/>
          </p:nvSpPr>
          <p:spPr>
            <a:xfrm>
              <a:off x="5943600" y="4857751"/>
              <a:ext cx="2057400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342900">
                <a:buClrTx/>
                <a:defRPr/>
              </a:pPr>
              <a:r>
                <a:rPr lang="en-US" sz="825" kern="1200" dirty="0">
                  <a:latin typeface="Century Schoolbook" panose="02040604050505020304"/>
                  <a:ea typeface="+mn-ea"/>
                  <a:cs typeface="+mn-cs"/>
                  <a:hlinkClick r:id="rId2"/>
                </a:rPr>
                <a:t>http://en.wikipedia.org/wiki/Pixel</a:t>
              </a:r>
              <a:endParaRPr lang="en-US" sz="825" kern="1200" dirty="0">
                <a:latin typeface="Century Schoolbook" panose="02040604050505020304"/>
                <a:ea typeface="+mn-ea"/>
                <a:cs typeface="+mn-cs"/>
              </a:endParaRPr>
            </a:p>
            <a:p>
              <a:pPr algn="r" defTabSz="342900">
                <a:buClrTx/>
                <a:defRPr/>
              </a:pPr>
              <a:r>
                <a:rPr lang="en-US" altLang="zh-CN" sz="825" kern="1200" dirty="0">
                  <a:latin typeface="Century Schoolbook" panose="02040604050505020304"/>
                  <a:ea typeface="宋体" panose="02010600030101010101" pitchFamily="2" charset="-122"/>
                  <a:cs typeface="+mn-cs"/>
                </a:rPr>
                <a:t>Google.com image search </a:t>
              </a:r>
              <a:endParaRPr lang="zh-CN" altLang="en-US" sz="825" kern="1200" dirty="0">
                <a:latin typeface="Century Schoolbook" panose="02040604050505020304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1843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33762" y="3491929"/>
              <a:ext cx="1616363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8436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l="58333" t="57407" r="22917" b="14815"/>
            <a:stretch>
              <a:fillRect/>
            </a:stretch>
          </p:blipFill>
          <p:spPr bwMode="auto">
            <a:xfrm>
              <a:off x="6417731" y="3143251"/>
              <a:ext cx="1543050" cy="1714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1" name="Straight Arrow Connector 10"/>
            <p:cNvCxnSpPr/>
            <p:nvPr/>
          </p:nvCxnSpPr>
          <p:spPr>
            <a:xfrm flipV="1">
              <a:off x="3001618" y="3429001"/>
              <a:ext cx="3342032" cy="68248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6590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digital image?</a:t>
            </a:r>
          </a:p>
        </p:txBody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We usually operate on digital (discrete) images:</a:t>
            </a:r>
          </a:p>
          <a:p>
            <a:pPr lvl="1"/>
            <a:r>
              <a:rPr lang="en-US" sz="1800" dirty="0"/>
              <a:t>Sample the 2D space on a regular grid</a:t>
            </a:r>
          </a:p>
          <a:p>
            <a:pPr lvl="1"/>
            <a:r>
              <a:rPr lang="en-US" sz="1800" dirty="0"/>
              <a:t>Quantize each sample (round to nearest integer)</a:t>
            </a:r>
          </a:p>
          <a:p>
            <a:r>
              <a:rPr lang="en-US" sz="2100" dirty="0"/>
              <a:t>The image can now be represented as a matrix of integer values</a:t>
            </a:r>
          </a:p>
        </p:txBody>
      </p:sp>
      <p:graphicFrame>
        <p:nvGraphicFramePr>
          <p:cNvPr id="224260" name="Object 4"/>
          <p:cNvGraphicFramePr>
            <a:graphicFrameLocks noChangeAspect="1"/>
          </p:cNvGraphicFramePr>
          <p:nvPr/>
        </p:nvGraphicFramePr>
        <p:xfrm>
          <a:off x="1143000" y="1"/>
          <a:ext cx="914400" cy="1119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22426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"/>
                        <a:ext cx="914400" cy="1119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2666EB87-D214-4027-9C6C-F02BA6254E8B}"/>
              </a:ext>
            </a:extLst>
          </p:cNvPr>
          <p:cNvGrpSpPr/>
          <p:nvPr/>
        </p:nvGrpSpPr>
        <p:grpSpPr>
          <a:xfrm>
            <a:off x="3299044" y="3083426"/>
            <a:ext cx="4343400" cy="1704975"/>
            <a:chOff x="3092856" y="2984814"/>
            <a:chExt cx="4343400" cy="1704975"/>
          </a:xfrm>
        </p:grpSpPr>
        <p:pic>
          <p:nvPicPr>
            <p:cNvPr id="224261" name="Picture 5" descr="conv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397656" y="3190792"/>
              <a:ext cx="4038600" cy="1498997"/>
            </a:xfrm>
            <a:prstGeom prst="rect">
              <a:avLst/>
            </a:prstGeom>
            <a:noFill/>
          </p:spPr>
        </p:pic>
        <p:sp>
          <p:nvSpPr>
            <p:cNvPr id="224262" name="Line 6"/>
            <p:cNvSpPr>
              <a:spLocks noChangeShapeType="1"/>
            </p:cNvSpPr>
            <p:nvPr/>
          </p:nvSpPr>
          <p:spPr bwMode="auto">
            <a:xfrm>
              <a:off x="3245256" y="3261039"/>
              <a:ext cx="0" cy="3429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defTabSz="342900">
                <a:buClrTx/>
                <a:defRPr/>
              </a:pPr>
              <a:endParaRPr lang="en-US" sz="1350" kern="1200">
                <a:latin typeface="Century Schoolbook" panose="02040604050505020304"/>
                <a:ea typeface="+mn-ea"/>
                <a:cs typeface="+mn-cs"/>
              </a:endParaRPr>
            </a:p>
          </p:txBody>
        </p:sp>
        <p:pic>
          <p:nvPicPr>
            <p:cNvPr id="224263" name="Picture 7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092856" y="3365814"/>
              <a:ext cx="95250" cy="123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24264" name="Line 8"/>
            <p:cNvSpPr>
              <a:spLocks noChangeShapeType="1"/>
            </p:cNvSpPr>
            <p:nvPr/>
          </p:nvSpPr>
          <p:spPr bwMode="auto">
            <a:xfrm rot="16200000" flipH="1">
              <a:off x="3912006" y="2784789"/>
              <a:ext cx="0" cy="609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defTabSz="342900">
                <a:buClrTx/>
                <a:defRPr/>
              </a:pPr>
              <a:endParaRPr lang="en-US" sz="1350" kern="1200">
                <a:latin typeface="Century Schoolbook" panose="02040604050505020304"/>
                <a:ea typeface="+mn-ea"/>
                <a:cs typeface="+mn-cs"/>
              </a:endParaRPr>
            </a:p>
          </p:txBody>
        </p:sp>
        <p:pic>
          <p:nvPicPr>
            <p:cNvPr id="224265" name="Picture 9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3454807" y="2984814"/>
              <a:ext cx="141685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928839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How can we read images?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file Formats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2100" dirty="0"/>
              <a:t>Image file formats are standardized means of organizing and storing digital images. </a:t>
            </a:r>
          </a:p>
          <a:p>
            <a:r>
              <a:rPr lang="en-US" sz="2100" dirty="0"/>
              <a:t>Types of files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JPEG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PNG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BMP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GIF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PPM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PGM</a:t>
            </a:r>
          </a:p>
          <a:p>
            <a:pPr lvl="1">
              <a:lnSpc>
                <a:spcPct val="100000"/>
              </a:lnSpc>
            </a:pPr>
            <a:r>
              <a:rPr lang="en-US" sz="1800" dirty="0" err="1"/>
              <a:t>Etc</a:t>
            </a:r>
            <a:endParaRPr lang="en-US" sz="1800" dirty="0"/>
          </a:p>
        </p:txBody>
      </p:sp>
      <p:pic>
        <p:nvPicPr>
          <p:cNvPr id="3074" name="Picture 2" descr="Image result for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274" y="2244228"/>
            <a:ext cx="2288381" cy="223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745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read these formats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So many different formats, which one is the best one?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Which one is the easiest to interpret?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The answer to these questions is not easy.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Best way to read these types of files is through libraries such as </a:t>
            </a:r>
            <a:r>
              <a:rPr lang="en-US" sz="2400" dirty="0" err="1"/>
              <a:t>Cimg</a:t>
            </a:r>
            <a:r>
              <a:rPr lang="en-US" sz="2400" dirty="0"/>
              <a:t>, </a:t>
            </a:r>
            <a:r>
              <a:rPr lang="en-US" sz="2400" dirty="0" err="1"/>
              <a:t>libjpeg</a:t>
            </a:r>
            <a:r>
              <a:rPr lang="en-US" sz="2400" dirty="0"/>
              <a:t>, </a:t>
            </a:r>
            <a:r>
              <a:rPr lang="en-US" sz="2400" dirty="0" err="1"/>
              <a:t>OpenCV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8239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Simplest version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-125" y="1352327"/>
            <a:ext cx="4016314" cy="3123073"/>
          </a:xfrm>
        </p:spPr>
        <p:txBody>
          <a:bodyPr>
            <a:normAutofit/>
          </a:bodyPr>
          <a:lstStyle/>
          <a:p>
            <a:r>
              <a:rPr lang="en-US" sz="2400" dirty="0"/>
              <a:t>portable </a:t>
            </a:r>
            <a:r>
              <a:rPr lang="en-US" sz="2400" dirty="0" err="1"/>
              <a:t>pixmap</a:t>
            </a:r>
            <a:r>
              <a:rPr lang="en-US" sz="2400" dirty="0"/>
              <a:t> format (PPM), the portable </a:t>
            </a:r>
            <a:r>
              <a:rPr lang="en-US" sz="2400" dirty="0" err="1"/>
              <a:t>graymap</a:t>
            </a:r>
            <a:r>
              <a:rPr lang="en-US" sz="2400" dirty="0"/>
              <a:t> format (PGM)</a:t>
            </a:r>
          </a:p>
          <a:p>
            <a:pPr lvl="1">
              <a:lnSpc>
                <a:spcPct val="100000"/>
              </a:lnSpc>
            </a:pPr>
            <a:r>
              <a:rPr lang="en-US" sz="2100" dirty="0"/>
              <a:t>These formats don’t use any sort of compression so they are big files but easy to read the data.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2A117B-1070-4BD9-9C90-03CA3DBEB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131" y="3550358"/>
            <a:ext cx="2486025" cy="7250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BF7329-02AA-4E01-9FE4-F758AE99207A}"/>
              </a:ext>
            </a:extLst>
          </p:cNvPr>
          <p:cNvSpPr/>
          <p:nvPr/>
        </p:nvSpPr>
        <p:spPr>
          <a:xfrm>
            <a:off x="4486072" y="1706908"/>
            <a:ext cx="5043487" cy="1488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P2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Shows the word "FEEP" (example from </a:t>
            </a:r>
            <a:r>
              <a:rPr lang="en-US" sz="825" kern="120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Netpbm</a:t>
            </a: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man page on PGM)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24 7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15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0  0  0  0  0  0  0  0  0  0  0  0  0  0  0  0  0  0  0  0  0  0  0  0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0  3  3  3  3  0  0  7  7  7  7  0  0 11 11 11 11  0  0 15 15 15 15  0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0  3  0  0  0  0  0  7  0  0  0  0  0 11  0  0  0  0  0 15  0  0 15  0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0  3  3  3  0  0  0  7  7  7  0  0  0 11 11 11  0  0  0 15 15 15 15  0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0  3  0  0  0  0  0  7  0  0  0  0  0 11  0  0  0  0  0 15  0  0  0  0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0  3  0  0  0  0  0  7  7  7  7  0  0 11 11 11 11  0  0 15  0  0  0  0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0  0  0  0  0  0  0  0  0  0  0  0  0  0  0  0  0  0  0  0  0  0  0  0</a:t>
            </a:r>
          </a:p>
        </p:txBody>
      </p:sp>
    </p:spTree>
    <p:extLst>
      <p:ext uri="{BB962C8B-B14F-4D97-AF65-F5344CB8AC3E}">
        <p14:creationId xmlns:p14="http://schemas.microsoft.com/office/powerpoint/2010/main" val="3176380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Simplest 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-125" y="1352327"/>
            <a:ext cx="4486198" cy="3123073"/>
          </a:xfrm>
        </p:spPr>
        <p:txBody>
          <a:bodyPr/>
          <a:lstStyle/>
          <a:p>
            <a:r>
              <a:rPr lang="en-US" dirty="0"/>
              <a:t>In this PGM example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P2 means PGM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next two numbers give the width and the height.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next number represents the maximum value (numbers of grey between black and white) 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Black is 0 and max value is white.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Then follows the matrix with the pixel values.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PGM and PPM formats (both ASCII and binary versions)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131" y="3550358"/>
            <a:ext cx="2486025" cy="72509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486072" y="1706908"/>
            <a:ext cx="5043487" cy="1488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P2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Shows the word "FEEP" (example from </a:t>
            </a:r>
            <a:r>
              <a:rPr lang="en-US" sz="825" kern="120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Netpbm</a:t>
            </a: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man page on PGM)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24 7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15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0  0  0  0  0  0  0  0  0  0  0  0  0  0  0  0  0  0  0  0  0  0  0  0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0  3  3  3  3  0  0  7  7  7  7  0  0 11 11 11 11  0  0 15 15 15 15  0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0  3  0  0  0  0  0  7  0  0  0  0  0 11  0  0  0  0  0 15  0  0 15  0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0  3  3  3  0  0  0  7  7  7  0  0  0 11 11 11  0  0  0 15 15 15 15  0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0  3  0  0  0  0  0  7  0  0  0  0  0 11  0  0  0  0  0 15  0  0  0  0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0  3  0  0  0  0  0  7  7  7  7  0  0 11 11 11 11  0  0 15  0  0  0  0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0  0  0  0  0  0  0  0  0  0  0  0  0  0  0  0  0  0  0  0  0  0  0  0</a:t>
            </a:r>
          </a:p>
        </p:txBody>
      </p:sp>
    </p:spTree>
    <p:extLst>
      <p:ext uri="{BB962C8B-B14F-4D97-AF65-F5344CB8AC3E}">
        <p14:creationId xmlns:p14="http://schemas.microsoft.com/office/powerpoint/2010/main" val="2601542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6343132-7AB9-4310-901F-79E0C3933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Examples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4E63FB-37D7-4940-8EAD-4BAAF6C130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B61F5-5448-4FFF-9041-7EC3B0E44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70835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Brightness</a:t>
            </a:r>
          </a:p>
          <a:p>
            <a:pPr lvl="1"/>
            <a:r>
              <a:rPr lang="en-US" sz="2400" dirty="0"/>
              <a:t>Increase/Decrease the intensity of the pixels by a specific value</a:t>
            </a:r>
          </a:p>
          <a:p>
            <a:pPr lvl="1"/>
            <a:r>
              <a:rPr lang="en-US" sz="2400" dirty="0"/>
              <a:t>Lets look at the code</a:t>
            </a:r>
          </a:p>
        </p:txBody>
      </p:sp>
    </p:spTree>
    <p:extLst>
      <p:ext uri="{BB962C8B-B14F-4D97-AF65-F5344CB8AC3E}">
        <p14:creationId xmlns:p14="http://schemas.microsoft.com/office/powerpoint/2010/main" val="1463771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Makefile?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-126" y="1352327"/>
            <a:ext cx="3043951" cy="312307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Makefile’s</a:t>
            </a:r>
            <a:r>
              <a:rPr lang="en-US" dirty="0"/>
              <a:t> are a simple way to organize code compilation.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Makefile is a file containing a set of directives used with the make build automation tool from GNU.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Incredibly useful when your project becomes bigger and bigger.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CA0599-9C65-40A3-BB36-EBBFCCB6D549}"/>
              </a:ext>
            </a:extLst>
          </p:cNvPr>
          <p:cNvSpPr/>
          <p:nvPr/>
        </p:nvSpPr>
        <p:spPr>
          <a:xfrm>
            <a:off x="3275556" y="1461004"/>
            <a:ext cx="5768236" cy="57861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66747B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# environment</a:t>
            </a: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7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SM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7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:=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35</a:t>
            </a: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7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GCC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7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:=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g++</a:t>
            </a: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7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NVCC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7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:=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7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nvcc</a:t>
            </a: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700" dirty="0">
                <a:solidFill>
                  <a:srgbClr val="66747B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# Remove function</a:t>
            </a: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7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RM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7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rm -f</a:t>
            </a: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700" dirty="0">
                <a:solidFill>
                  <a:srgbClr val="66747B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# Specify </a:t>
            </a:r>
            <a:r>
              <a:rPr lang="en-US" sz="700" dirty="0" err="1">
                <a:solidFill>
                  <a:srgbClr val="66747B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opencv</a:t>
            </a:r>
            <a:r>
              <a:rPr lang="en-US" sz="700" dirty="0">
                <a:solidFill>
                  <a:srgbClr val="66747B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Installation</a:t>
            </a:r>
          </a:p>
          <a:p>
            <a:r>
              <a:rPr lang="en-US" sz="700" dirty="0" err="1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opencvLIB</a:t>
            </a:r>
            <a:r>
              <a:rPr lang="en-US" sz="7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-L/shared/apps/opencv-3.0.0-beta/INSTALL/lib</a:t>
            </a: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700" dirty="0" err="1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opencvINC</a:t>
            </a:r>
            <a:r>
              <a:rPr lang="en-US" sz="7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-I/shared/apps/opencv-3.0.0-beta/INSTALL/include</a:t>
            </a: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700" dirty="0">
                <a:solidFill>
                  <a:srgbClr val="66747B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# Compiler flags:</a:t>
            </a: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700" dirty="0">
                <a:solidFill>
                  <a:srgbClr val="66747B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# -g    debugging information</a:t>
            </a: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700" dirty="0">
                <a:solidFill>
                  <a:srgbClr val="66747B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# -Wall turns on most compiler warnings</a:t>
            </a: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7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GENCODE_FLAGS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7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:=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-</a:t>
            </a:r>
            <a:r>
              <a:rPr lang="en-US" sz="7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gencode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arch=compute_</a:t>
            </a:r>
            <a:r>
              <a:rPr lang="en-US" sz="7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$(SM)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,code=</a:t>
            </a:r>
            <a:r>
              <a:rPr lang="en-US" sz="7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sm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_</a:t>
            </a:r>
            <a:r>
              <a:rPr lang="en-US" sz="7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$(SM)</a:t>
            </a: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7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LIB_FLAGS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7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:=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-</a:t>
            </a:r>
            <a:r>
              <a:rPr lang="en-US" sz="7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lcudadevrt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-</a:t>
            </a:r>
            <a:r>
              <a:rPr lang="en-US" sz="7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lcudart</a:t>
            </a: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7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NVCCFLAGS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7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:=</a:t>
            </a: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700" dirty="0" err="1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GccFLAGS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7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-</a:t>
            </a:r>
            <a:r>
              <a:rPr lang="en-US" sz="7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fopenmp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-O3 </a:t>
            </a: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7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OPENCV_LINK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7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-</a:t>
            </a:r>
            <a:r>
              <a:rPr lang="en-US" sz="7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lopencv_core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-</a:t>
            </a:r>
            <a:r>
              <a:rPr lang="en-US" sz="7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lopencv_highgui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-</a:t>
            </a:r>
            <a:r>
              <a:rPr lang="en-US" sz="7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lopencv_imgproc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-</a:t>
            </a:r>
            <a:r>
              <a:rPr lang="en-US" sz="7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lopencv_photo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-</a:t>
            </a:r>
            <a:r>
              <a:rPr lang="en-US" sz="7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lopencv_video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-</a:t>
            </a:r>
            <a:r>
              <a:rPr lang="en-US" sz="7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lopencv_imgcodecs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700" dirty="0">
                <a:solidFill>
                  <a:srgbClr val="93C763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debug</a:t>
            </a:r>
            <a:r>
              <a:rPr lang="en-US" sz="7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7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GccFLAGS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+= -DDEBUG -g -Wall</a:t>
            </a: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700" dirty="0">
                <a:solidFill>
                  <a:srgbClr val="93C763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debug</a:t>
            </a:r>
            <a:r>
              <a:rPr lang="en-US" sz="7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NVCCFLAGS += -g -G</a:t>
            </a: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700" dirty="0">
                <a:solidFill>
                  <a:srgbClr val="93C763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debug</a:t>
            </a:r>
            <a:r>
              <a:rPr lang="en-US" sz="7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all</a:t>
            </a: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700" dirty="0">
                <a:solidFill>
                  <a:srgbClr val="66747B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# The build target executable:</a:t>
            </a: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7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TARGET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7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brightness</a:t>
            </a: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700" dirty="0">
                <a:solidFill>
                  <a:srgbClr val="93C763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all</a:t>
            </a:r>
            <a:r>
              <a:rPr lang="en-US" sz="7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build</a:t>
            </a: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700" dirty="0">
                <a:solidFill>
                  <a:srgbClr val="93C763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build</a:t>
            </a:r>
            <a:r>
              <a:rPr lang="en-US" sz="7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7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$(TARGET)</a:t>
            </a: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7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$(TARGET)</a:t>
            </a:r>
            <a:r>
              <a:rPr lang="en-US" sz="7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7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src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</a:t>
            </a:r>
            <a:r>
              <a:rPr lang="en-US" sz="7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dlink.o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7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src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</a:t>
            </a:r>
            <a:r>
              <a:rPr lang="en-US" sz="7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main.o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7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src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</a:t>
            </a:r>
            <a:r>
              <a:rPr lang="en-US" sz="7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$(TARGET)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.o</a:t>
            </a: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7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$(NVCC)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7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$(NVCCFLAGS)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7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$(</a:t>
            </a:r>
            <a:r>
              <a:rPr lang="en-US" sz="700" dirty="0" err="1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opencvLIB</a:t>
            </a:r>
            <a:r>
              <a:rPr lang="en-US" sz="7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7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$(</a:t>
            </a:r>
            <a:r>
              <a:rPr lang="en-US" sz="700" dirty="0" err="1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opencvINC</a:t>
            </a:r>
            <a:r>
              <a:rPr lang="en-US" sz="7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$^ -o $@ </a:t>
            </a:r>
            <a:r>
              <a:rPr lang="en-US" sz="7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$(GENCODE_FLAGS)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7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$(OPENCV_LINK)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-link </a:t>
            </a: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700" dirty="0" err="1">
                <a:solidFill>
                  <a:srgbClr val="93C763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src</a:t>
            </a:r>
            <a:r>
              <a:rPr lang="en-US" sz="700" dirty="0">
                <a:solidFill>
                  <a:srgbClr val="93C763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</a:t>
            </a:r>
            <a:r>
              <a:rPr lang="en-US" sz="700" dirty="0" err="1">
                <a:solidFill>
                  <a:srgbClr val="93C763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dlink.o</a:t>
            </a:r>
            <a:r>
              <a:rPr lang="en-US" sz="7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7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src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</a:t>
            </a:r>
            <a:r>
              <a:rPr lang="en-US" sz="7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$(TARGET)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.o </a:t>
            </a: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7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$(NVCC)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7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$(NVCCFLAGS)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$^ -o $@ </a:t>
            </a:r>
            <a:r>
              <a:rPr lang="en-US" sz="7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$(GENCODE_FLAGS)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-</a:t>
            </a:r>
            <a:r>
              <a:rPr lang="en-US" sz="7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dlink</a:t>
            </a: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700" dirty="0" err="1">
                <a:solidFill>
                  <a:srgbClr val="93C763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src</a:t>
            </a:r>
            <a:r>
              <a:rPr lang="en-US" sz="700" dirty="0">
                <a:solidFill>
                  <a:srgbClr val="93C763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</a:t>
            </a:r>
            <a:r>
              <a:rPr lang="en-US" sz="700" dirty="0" err="1">
                <a:solidFill>
                  <a:srgbClr val="93C763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main.o</a:t>
            </a:r>
            <a:r>
              <a:rPr lang="en-US" sz="7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7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src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/main.cpp</a:t>
            </a: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7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$(GCC)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7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$(</a:t>
            </a:r>
            <a:r>
              <a:rPr lang="en-US" sz="700" dirty="0" err="1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GccFLAGS</a:t>
            </a:r>
            <a:r>
              <a:rPr lang="en-US" sz="7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7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$(</a:t>
            </a:r>
            <a:r>
              <a:rPr lang="en-US" sz="700" dirty="0" err="1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opencvLIB</a:t>
            </a:r>
            <a:r>
              <a:rPr lang="en-US" sz="7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7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$(</a:t>
            </a:r>
            <a:r>
              <a:rPr lang="en-US" sz="700" dirty="0" err="1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opencvINC</a:t>
            </a:r>
            <a:r>
              <a:rPr lang="en-US" sz="7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-c $&lt; -o $@</a:t>
            </a: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7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src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</a:t>
            </a:r>
            <a:r>
              <a:rPr lang="en-US" sz="7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$(TARGET)</a:t>
            </a:r>
            <a:r>
              <a:rPr lang="en-US" sz="700" dirty="0">
                <a:solidFill>
                  <a:srgbClr val="93C763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.o</a:t>
            </a:r>
            <a:r>
              <a:rPr lang="en-US" sz="7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7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src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</a:t>
            </a:r>
            <a:r>
              <a:rPr lang="en-US" sz="7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$(TARGET)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.cu</a:t>
            </a: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7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$(NVCC)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7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$(NVCCFLAGS)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-dc $&lt; -o $@ </a:t>
            </a:r>
            <a:r>
              <a:rPr lang="en-US" sz="7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$(GENCODE_FLAGS)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700" dirty="0">
                <a:solidFill>
                  <a:srgbClr val="93C763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clean</a:t>
            </a:r>
            <a:r>
              <a:rPr lang="en-US" sz="7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</a:t>
            </a: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7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$(RM)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7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$(TARGET)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7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src</a:t>
            </a:r>
            <a:r>
              <a:rPr lang="en-US" sz="7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/*.o *.o *.tar* *.core* *out*.jpg *input*.jpg</a:t>
            </a: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US" sz="1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457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 We Process Images?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25" y="1352327"/>
            <a:ext cx="4572126" cy="3123073"/>
          </a:xfrm>
        </p:spPr>
        <p:txBody>
          <a:bodyPr>
            <a:noAutofit/>
          </a:bodyPr>
          <a:lstStyle/>
          <a:p>
            <a:pPr algn="just"/>
            <a:r>
              <a:rPr lang="en-US" sz="1500" dirty="0"/>
              <a:t>Enhancement and restoration</a:t>
            </a:r>
          </a:p>
          <a:p>
            <a:pPr lvl="1" algn="just">
              <a:lnSpc>
                <a:spcPct val="100000"/>
              </a:lnSpc>
            </a:pPr>
            <a:r>
              <a:rPr lang="en-US" sz="1500" dirty="0"/>
              <a:t>Remove artifacts and scratches from an old photo/movie</a:t>
            </a:r>
          </a:p>
          <a:p>
            <a:pPr lvl="1" algn="just">
              <a:lnSpc>
                <a:spcPct val="100000"/>
              </a:lnSpc>
            </a:pPr>
            <a:r>
              <a:rPr lang="en-US" sz="1500" dirty="0"/>
              <a:t>Improve contrast and correct blurred images</a:t>
            </a:r>
          </a:p>
          <a:p>
            <a:pPr algn="just"/>
            <a:r>
              <a:rPr lang="en-US" sz="1500" dirty="0"/>
              <a:t>Transmission and storage</a:t>
            </a:r>
          </a:p>
          <a:p>
            <a:pPr lvl="1" algn="just">
              <a:lnSpc>
                <a:spcPct val="100000"/>
              </a:lnSpc>
            </a:pPr>
            <a:r>
              <a:rPr lang="en-US" sz="1500" dirty="0"/>
              <a:t>Images and Video can be more effectively transmitted and stored</a:t>
            </a:r>
          </a:p>
          <a:p>
            <a:pPr algn="just"/>
            <a:r>
              <a:rPr lang="en-US" sz="1500" dirty="0"/>
              <a:t>Information analysis and automated recognition</a:t>
            </a:r>
          </a:p>
          <a:p>
            <a:pPr lvl="1" algn="just">
              <a:lnSpc>
                <a:spcPct val="100000"/>
              </a:lnSpc>
            </a:pPr>
            <a:r>
              <a:rPr lang="en-US" sz="1500" dirty="0"/>
              <a:t>Recognizing terrorists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4294967295"/>
          </p:nvPr>
        </p:nvSpPr>
        <p:spPr>
          <a:xfrm>
            <a:off x="4688541" y="1371600"/>
            <a:ext cx="4455459" cy="32639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500" dirty="0"/>
              <a:t>Evidence</a:t>
            </a:r>
          </a:p>
          <a:p>
            <a:pPr lvl="1">
              <a:lnSpc>
                <a:spcPct val="100000"/>
              </a:lnSpc>
            </a:pPr>
            <a:r>
              <a:rPr lang="en-US" sz="1500" dirty="0"/>
              <a:t>Careful image manipulation can reveal information not present</a:t>
            </a:r>
          </a:p>
          <a:p>
            <a:pPr lvl="1">
              <a:lnSpc>
                <a:spcPct val="100000"/>
              </a:lnSpc>
            </a:pPr>
            <a:r>
              <a:rPr lang="en-US" sz="1500" dirty="0"/>
              <a:t>Detect image tampering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Security and rights protection</a:t>
            </a:r>
          </a:p>
          <a:p>
            <a:pPr lvl="1">
              <a:lnSpc>
                <a:spcPct val="100000"/>
              </a:lnSpc>
            </a:pPr>
            <a:r>
              <a:rPr lang="en-US" sz="1500" dirty="0"/>
              <a:t>Encryption and watermarking preventing illegal content manipulation</a:t>
            </a:r>
          </a:p>
          <a:p>
            <a:pPr>
              <a:lnSpc>
                <a:spcPct val="100000"/>
              </a:lnSpc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825349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uiExpand="1" build="p"/>
      <p:bldP spid="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336" y="116457"/>
            <a:ext cx="8837762" cy="4891178"/>
          </a:xfrm>
          <a:solidFill>
            <a:schemeClr val="tx1"/>
          </a:solidFill>
        </p:spPr>
        <p:txBody>
          <a:bodyPr numCol="2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main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argc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const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char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**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argv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{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double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start_cpu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finish_cpu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double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start_gpu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finish_gpu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800" dirty="0">
                <a:solidFill>
                  <a:srgbClr val="66747B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// Read input image from argument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Mat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input_image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imread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argv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[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],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IMREAD_COLOR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inc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atoi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argv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[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2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]);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800" dirty="0">
                <a:solidFill>
                  <a:srgbClr val="66747B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// Convert the color image to grayscale image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cvtColor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input_image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input_image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COLOR_BGR2GRAY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unsigned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height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input_image</a:t>
            </a:r>
            <a:r>
              <a:rPr lang="en-US" sz="800" dirty="0" err="1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rows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unsigned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width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input_image</a:t>
            </a:r>
            <a:r>
              <a:rPr lang="en-US" sz="800" dirty="0" err="1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cols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800" dirty="0">
                <a:solidFill>
                  <a:srgbClr val="66747B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// Construct padded image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Mat padded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gridXSize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((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width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-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TILE_SIZE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gridYSize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((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height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-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TILE_SIZE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XSize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gridXSize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TILE_SIZE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YSize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gridYSize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TILE_SIZE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padded</a:t>
            </a:r>
            <a:r>
              <a:rPr lang="en-US" sz="800" dirty="0" err="1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create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YSize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XSize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input_image</a:t>
            </a:r>
            <a:r>
              <a:rPr lang="en-US" sz="800" dirty="0" err="1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type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());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padded</a:t>
            </a:r>
            <a:r>
              <a:rPr lang="en-US" sz="800" dirty="0" err="1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setTo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cv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::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Scalar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::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all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0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));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input_image</a:t>
            </a:r>
            <a:r>
              <a:rPr lang="en-US" sz="800" dirty="0" err="1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copyTo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padded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Rect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0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0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input_image</a:t>
            </a:r>
            <a:r>
              <a:rPr lang="en-US" sz="800" dirty="0" err="1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cols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input_image</a:t>
            </a:r>
            <a:r>
              <a:rPr lang="en-US" sz="800" dirty="0" err="1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rows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)));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800" dirty="0">
                <a:solidFill>
                  <a:srgbClr val="66747B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// START CPU Processing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start_cpu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CLOCK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();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Mat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cpu_output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padded</a:t>
            </a:r>
            <a:r>
              <a:rPr lang="en-US" sz="800" dirty="0" err="1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convertTo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cpu_output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-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inc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finish_cpu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CLOCK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();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66747B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// START GPU Processing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start_gpu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CLOCK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();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   Mat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gpu_output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padded</a:t>
            </a:r>
            <a:r>
              <a:rPr lang="en-US" sz="800" dirty="0" err="1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clone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();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gpu_function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((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unsigned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char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*)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gpu_output</a:t>
            </a:r>
            <a:r>
              <a:rPr lang="en-US" sz="800" dirty="0" err="1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data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                       height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                       width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                      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inc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  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finish_gpu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CLOCK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();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800" dirty="0">
                <a:solidFill>
                  <a:srgbClr val="66747B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// Calculate % difference between GPU and CPU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unsigned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wrong_pixels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0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800" b="1" dirty="0">
                <a:solidFill>
                  <a:srgbClr val="93C763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for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unsigned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j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0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j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height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j</a:t>
            </a:r>
            <a:r>
              <a:rPr lang="en-US" sz="800" dirty="0" err="1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++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){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</a:t>
            </a:r>
            <a:r>
              <a:rPr lang="en-US" sz="800" b="1" dirty="0">
                <a:solidFill>
                  <a:srgbClr val="93C763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for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unsigned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0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width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++){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unsigned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char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cpu_pixel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cpu_output</a:t>
            </a:r>
            <a:r>
              <a:rPr lang="en-US" sz="800" dirty="0" err="1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data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[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width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j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];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unsigned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char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gpu_pixel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gpu_output</a:t>
            </a:r>
            <a:r>
              <a:rPr lang="en-US" sz="800" dirty="0" err="1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data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[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width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j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];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</a:t>
            </a:r>
            <a:r>
              <a:rPr lang="en-US" sz="800" b="1" dirty="0">
                <a:solidFill>
                  <a:srgbClr val="93C763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if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abs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cpu_pixel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-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gpu_pixel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0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   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wrong_pixels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++;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cout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&lt;&lt;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C76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"CPU execution time: "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&lt;&lt;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finish_cpu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-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start_cpu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&lt;&lt;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C76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 </a:t>
            </a:r>
            <a:r>
              <a:rPr lang="en-US" sz="800" dirty="0" err="1">
                <a:solidFill>
                  <a:srgbClr val="EC76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ms</a:t>
            </a:r>
            <a:r>
              <a:rPr lang="en-US" sz="800" dirty="0">
                <a:solidFill>
                  <a:srgbClr val="EC76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&lt;&lt;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endl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cout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&lt;&lt;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C76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"GPU execution time: "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&lt;&lt;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finish_gpu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-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start_gpu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&lt;&lt;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C76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 </a:t>
            </a:r>
            <a:r>
              <a:rPr lang="en-US" sz="800" dirty="0" err="1">
                <a:solidFill>
                  <a:srgbClr val="EC76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ms</a:t>
            </a:r>
            <a:r>
              <a:rPr lang="en-US" sz="800" dirty="0">
                <a:solidFill>
                  <a:srgbClr val="EC76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&lt;&lt;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endl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cout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&lt;&lt;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C76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"Percentage difference: "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&lt;&lt;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wrong_pixels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100.0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/(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height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width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&lt;&lt;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C76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 %\n"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imwrite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EC76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"input.jpg"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input_image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cv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::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Mat subImg1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cpu_output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cv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::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Range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0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input_image</a:t>
            </a:r>
            <a:r>
              <a:rPr lang="en-US" sz="800" dirty="0" err="1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rows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),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cv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::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Range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0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input_image</a:t>
            </a:r>
            <a:r>
              <a:rPr lang="en-US" sz="800" dirty="0" err="1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cols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));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imwrite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EC76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"output_cpu.jpg"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subImg1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cv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::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Mat subImg2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gpu_output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cv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::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Range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0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input_image</a:t>
            </a:r>
            <a:r>
              <a:rPr lang="en-US" sz="800" dirty="0" err="1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rows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),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cv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::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Range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0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input_image</a:t>
            </a:r>
            <a:r>
              <a:rPr lang="en-US" sz="800" dirty="0" err="1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cols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));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imwrite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EC76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"output_gpu.jpg"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subImg2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800" b="1" dirty="0">
                <a:solidFill>
                  <a:srgbClr val="93C763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return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0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indent="0">
              <a:lnSpc>
                <a:spcPct val="100000"/>
              </a:lnSpc>
              <a:buNone/>
            </a:pP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561217" y="116457"/>
            <a:ext cx="0" cy="4891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4513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336" y="116457"/>
            <a:ext cx="8837762" cy="4891178"/>
          </a:xfrm>
          <a:solidFill>
            <a:schemeClr val="tx1"/>
          </a:solidFill>
        </p:spPr>
        <p:txBody>
          <a:bodyPr numCol="2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void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gpu_function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9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unsigned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char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data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       </a:t>
            </a:r>
            <a:r>
              <a:rPr lang="en-US" sz="9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unsigned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height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       </a:t>
            </a:r>
            <a:r>
              <a:rPr lang="en-US" sz="9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unsigned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width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       </a:t>
            </a:r>
            <a:r>
              <a:rPr lang="en-US" sz="9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inc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){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9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gridXSize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((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width 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-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TILE_SIZE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9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gridYSize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((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height 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-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TILE_SIZE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9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XSize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gridXSize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TILE_SIZE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9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YSize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gridYSize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TILE_SIZE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900" dirty="0">
                <a:solidFill>
                  <a:srgbClr val="66747B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// Both are the same size (CPU/GPU).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9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size 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XSize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YSize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900" dirty="0">
                <a:solidFill>
                  <a:srgbClr val="66747B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// Allocate arrays in GPU memory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checkCuda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cudaMalloc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((</a:t>
            </a:r>
            <a:r>
              <a:rPr lang="en-US" sz="9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void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**)&amp;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input_gpu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size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900" b="1" dirty="0" err="1">
                <a:solidFill>
                  <a:srgbClr val="93C763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sizeof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9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unsigned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char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)));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checkCuda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cudaMalloc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((</a:t>
            </a:r>
            <a:r>
              <a:rPr lang="en-US" sz="9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void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**)&amp;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output_gpu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size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900" b="1" dirty="0" err="1">
                <a:solidFill>
                  <a:srgbClr val="93C763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sizeof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9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unsigned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char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)));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checkCuda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cudaMemset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output_gpu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0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size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900" b="1" dirty="0" err="1">
                <a:solidFill>
                  <a:srgbClr val="93C763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sizeof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9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unsigned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char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)));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900" dirty="0">
                <a:solidFill>
                  <a:srgbClr val="66747B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// Copy data to GPU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checkCuda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cudaMemcpy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input_gpu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data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size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900" b="1" dirty="0" err="1">
                <a:solidFill>
                  <a:srgbClr val="93C763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sizeof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9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char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),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cudaMemcpyHostToDevice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));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checkCuda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cudaDeviceSynchronize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());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900" dirty="0">
                <a:solidFill>
                  <a:srgbClr val="66747B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// Execute algorithm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dim3 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dimGrid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gridXSize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gridYSize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dim3 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dimBlock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TILE_SIZE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TILE_SIZE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900" dirty="0">
                <a:solidFill>
                  <a:srgbClr val="66747B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// Kernel Call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900" dirty="0">
                <a:solidFill>
                  <a:srgbClr val="A082BD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#if defined(CUDA_TIMING)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</a:t>
            </a:r>
            <a:r>
              <a:rPr lang="en-US" sz="9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float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Ktime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TIMER_CREATE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Ktime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TIMER_START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Ktime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900" dirty="0">
                <a:solidFill>
                  <a:srgbClr val="A082BD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#endif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kernel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&lt;&lt;&lt;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dimGrid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dimBlock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&gt;&gt;&gt;(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input_gpu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                          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output_gpu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                          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inc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                          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checkCuda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cudaPeekAtLastError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());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                         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checkCuda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cudaDeviceSynchronize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());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900" dirty="0">
                <a:solidFill>
                  <a:srgbClr val="A082BD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#if defined(CUDA_TIMING)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TIMER_END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Ktime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printf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900" dirty="0">
                <a:solidFill>
                  <a:srgbClr val="EC76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"Kernel Execution Time: %f </a:t>
            </a:r>
            <a:r>
              <a:rPr lang="en-US" sz="900" dirty="0" err="1">
                <a:solidFill>
                  <a:srgbClr val="EC76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ms</a:t>
            </a:r>
            <a:r>
              <a:rPr lang="en-US" sz="900" dirty="0">
                <a:solidFill>
                  <a:srgbClr val="EC76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\n"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Ktime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900" dirty="0">
                <a:solidFill>
                  <a:srgbClr val="A082BD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#endif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900" dirty="0">
                <a:solidFill>
                  <a:srgbClr val="66747B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// Retrieve results from the GPU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checkCuda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cudaMemcpy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data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output_gpu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size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900" b="1" dirty="0" err="1">
                <a:solidFill>
                  <a:srgbClr val="93C763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sizeof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9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unsigned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char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),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cudaMemcpyDeviceToHost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));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900" dirty="0">
                <a:solidFill>
                  <a:srgbClr val="66747B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// Free resources and end the program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checkCuda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cudaFree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output_gpu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));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checkCuda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cudaFree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input_gpu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));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61217" y="116457"/>
            <a:ext cx="0" cy="4891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738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336" y="116457"/>
            <a:ext cx="8837762" cy="4891178"/>
          </a:xfrm>
          <a:solidFill>
            <a:schemeClr val="tx1"/>
          </a:solidFill>
        </p:spPr>
        <p:txBody>
          <a:bodyPr numCol="2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__global__ </a:t>
            </a:r>
            <a:r>
              <a:rPr lang="en-US" sz="10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void</a:t>
            </a:r>
            <a:r>
              <a:rPr lang="en-US" sz="10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kernel</a:t>
            </a:r>
            <a:r>
              <a:rPr lang="en-US" sz="10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unsigned</a:t>
            </a:r>
            <a:r>
              <a:rPr lang="en-US" sz="10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char</a:t>
            </a:r>
            <a:r>
              <a:rPr lang="en-US" sz="10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10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input</a:t>
            </a:r>
            <a:r>
              <a:rPr lang="en-US" sz="10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10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           </a:t>
            </a:r>
            <a:r>
              <a:rPr lang="en-US" sz="10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unsigned</a:t>
            </a:r>
            <a:r>
              <a:rPr lang="en-US" sz="10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char</a:t>
            </a:r>
            <a:r>
              <a:rPr lang="en-US" sz="10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10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output</a:t>
            </a:r>
            <a:r>
              <a:rPr lang="en-US" sz="10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           </a:t>
            </a:r>
            <a:r>
              <a:rPr lang="en-US" sz="10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sz="10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inc</a:t>
            </a:r>
            <a:r>
              <a:rPr lang="en-US" sz="10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){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66747B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// Read Input Data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66747B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////////////////////////////////////////////////////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sz="10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x </a:t>
            </a:r>
            <a:r>
              <a:rPr lang="en-US" sz="10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10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blockIdx</a:t>
            </a:r>
            <a:r>
              <a:rPr lang="en-US" sz="1000" dirty="0" err="1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n-US" sz="10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x</a:t>
            </a:r>
            <a:r>
              <a:rPr lang="en-US" sz="10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10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TILE_SIZE</a:t>
            </a:r>
            <a:r>
              <a:rPr lang="en-US" sz="1000" dirty="0" err="1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en-US" sz="10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threadIdx</a:t>
            </a:r>
            <a:r>
              <a:rPr lang="en-US" sz="1000" dirty="0" err="1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n-US" sz="10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x</a:t>
            </a:r>
            <a:r>
              <a:rPr lang="en-US" sz="10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sz="10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y </a:t>
            </a:r>
            <a:r>
              <a:rPr lang="en-US" sz="10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10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blockIdx</a:t>
            </a:r>
            <a:r>
              <a:rPr lang="en-US" sz="1000" dirty="0" err="1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n-US" sz="10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y</a:t>
            </a:r>
            <a:r>
              <a:rPr lang="en-US" sz="10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10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TILE_SIZE</a:t>
            </a:r>
            <a:r>
              <a:rPr lang="en-US" sz="1000" dirty="0" err="1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en-US" sz="10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threadIdx</a:t>
            </a:r>
            <a:r>
              <a:rPr lang="en-US" sz="1000" dirty="0" err="1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n-US" sz="10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y</a:t>
            </a:r>
            <a:r>
              <a:rPr lang="en-US" sz="10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sz="10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location </a:t>
            </a:r>
            <a:r>
              <a:rPr lang="en-US" sz="10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10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y</a:t>
            </a:r>
            <a:r>
              <a:rPr lang="en-US" sz="10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*(</a:t>
            </a:r>
            <a:r>
              <a:rPr lang="en-US" sz="10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gridDim</a:t>
            </a:r>
            <a:r>
              <a:rPr lang="en-US" sz="1000" dirty="0" err="1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n-US" sz="10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x</a:t>
            </a:r>
            <a:r>
              <a:rPr lang="en-US" sz="10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10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TILE_SIZE</a:t>
            </a:r>
            <a:r>
              <a:rPr lang="en-US" sz="10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)+</a:t>
            </a:r>
            <a:r>
              <a:rPr lang="en-US" sz="10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x</a:t>
            </a:r>
            <a:r>
              <a:rPr lang="en-US" sz="10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unsigned</a:t>
            </a:r>
            <a:r>
              <a:rPr lang="en-US" sz="10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char</a:t>
            </a:r>
            <a:r>
              <a:rPr lang="en-US" sz="10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value </a:t>
            </a:r>
            <a:r>
              <a:rPr lang="en-US" sz="10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10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input</a:t>
            </a:r>
            <a:r>
              <a:rPr lang="en-US" sz="10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[</a:t>
            </a:r>
            <a:r>
              <a:rPr lang="en-US" sz="10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location</a:t>
            </a:r>
            <a:r>
              <a:rPr lang="en-US" sz="10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];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66747B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// Algorithm 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66747B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////////////////////////////////////////////////////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1000" b="1" dirty="0">
                <a:solidFill>
                  <a:srgbClr val="93C763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if</a:t>
            </a:r>
            <a:r>
              <a:rPr lang="en-US" sz="10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((</a:t>
            </a:r>
            <a:r>
              <a:rPr lang="en-US" sz="10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sz="10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en-US" sz="10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value </a:t>
            </a:r>
            <a:r>
              <a:rPr lang="en-US" sz="10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en-US" sz="10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inc</a:t>
            </a:r>
            <a:r>
              <a:rPr lang="en-US" sz="10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en-US" sz="10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255</a:t>
            </a:r>
            <a:r>
              <a:rPr lang="en-US" sz="10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en-US" sz="10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value </a:t>
            </a:r>
            <a:r>
              <a:rPr lang="en-US" sz="10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10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255</a:t>
            </a:r>
            <a:r>
              <a:rPr lang="en-US" sz="10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1000" b="1" dirty="0">
                <a:solidFill>
                  <a:srgbClr val="93C763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else</a:t>
            </a:r>
            <a:r>
              <a:rPr lang="en-US" sz="10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93C763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if</a:t>
            </a:r>
            <a:r>
              <a:rPr lang="en-US" sz="10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((</a:t>
            </a:r>
            <a:r>
              <a:rPr lang="en-US" sz="10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sz="10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en-US" sz="10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value </a:t>
            </a:r>
            <a:r>
              <a:rPr lang="en-US" sz="10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en-US" sz="10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inc</a:t>
            </a:r>
            <a:r>
              <a:rPr lang="en-US" sz="10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0</a:t>
            </a:r>
            <a:r>
              <a:rPr lang="en-US" sz="10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en-US" sz="10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value </a:t>
            </a:r>
            <a:r>
              <a:rPr lang="en-US" sz="10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10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0</a:t>
            </a:r>
            <a:r>
              <a:rPr lang="en-US" sz="10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1000" b="1" dirty="0">
                <a:solidFill>
                  <a:srgbClr val="93C763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else</a:t>
            </a:r>
            <a:r>
              <a:rPr lang="en-US" sz="10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value </a:t>
            </a:r>
            <a:r>
              <a:rPr lang="en-US" sz="10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10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value </a:t>
            </a:r>
            <a:r>
              <a:rPr lang="en-US" sz="10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en-US" sz="10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inc</a:t>
            </a:r>
            <a:r>
              <a:rPr lang="en-US" sz="10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output</a:t>
            </a:r>
            <a:r>
              <a:rPr lang="en-US" sz="10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[</a:t>
            </a:r>
            <a:r>
              <a:rPr lang="en-US" sz="10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location</a:t>
            </a:r>
            <a:r>
              <a:rPr lang="en-US" sz="10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]</a:t>
            </a:r>
            <a:r>
              <a:rPr lang="en-US" sz="10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10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value</a:t>
            </a:r>
            <a:r>
              <a:rPr lang="en-US" sz="10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61217" y="116457"/>
            <a:ext cx="0" cy="4891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2758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improve brightness?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Shared memory?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Constant Memory?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Texture memory?</a:t>
            </a:r>
          </a:p>
          <a:p>
            <a:r>
              <a:rPr lang="en-US" sz="1800" dirty="0"/>
              <a:t>More processing per thread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/>
              <a:t>Adding more work to each thread</a:t>
            </a:r>
          </a:p>
          <a:p>
            <a:r>
              <a:rPr lang="en-US" sz="1800" dirty="0"/>
              <a:t>Bring in more data on each read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10967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more complex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-125" y="1352327"/>
            <a:ext cx="4769350" cy="3123073"/>
          </a:xfrm>
        </p:spPr>
        <p:txBody>
          <a:bodyPr>
            <a:normAutofit/>
          </a:bodyPr>
          <a:lstStyle/>
          <a:p>
            <a:r>
              <a:rPr lang="en-US" sz="2400" dirty="0"/>
              <a:t>Sobel algorithm</a:t>
            </a:r>
          </a:p>
          <a:p>
            <a:pPr lvl="1"/>
            <a:r>
              <a:rPr lang="en-US" sz="2100" dirty="0"/>
              <a:t>Sobel edge detection</a:t>
            </a:r>
          </a:p>
          <a:p>
            <a:pPr lvl="2"/>
            <a:r>
              <a:rPr lang="en-US" sz="1500" dirty="0"/>
              <a:t>Find the boundaries of the image where there is significant difference as compared to neighboring “pixels” and replace values to find edges.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798" y="1858857"/>
            <a:ext cx="3038388" cy="201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640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9B8EB10-6D1A-4A13-832E-27ECB2905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798" y="1858857"/>
            <a:ext cx="3038388" cy="20119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Sobel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-126" y="1352327"/>
            <a:ext cx="4843707" cy="3123073"/>
          </a:xfrm>
        </p:spPr>
        <p:txBody>
          <a:bodyPr>
            <a:normAutofit/>
          </a:bodyPr>
          <a:lstStyle/>
          <a:p>
            <a:r>
              <a:rPr lang="en-US" sz="1800" dirty="0"/>
              <a:t>Looks for edges in both horizontal and vertical directions, then combine the information into a single metric.</a:t>
            </a:r>
          </a:p>
          <a:p>
            <a:r>
              <a:rPr lang="en-US" sz="1800" dirty="0"/>
              <a:t>The masks are: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6789" b="44534"/>
          <a:stretch/>
        </p:blipFill>
        <p:spPr>
          <a:xfrm>
            <a:off x="1610736" y="2732885"/>
            <a:ext cx="1475116" cy="8444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5964" r="40115" b="44534"/>
          <a:stretch/>
        </p:blipFill>
        <p:spPr>
          <a:xfrm>
            <a:off x="2993182" y="2732885"/>
            <a:ext cx="1188288" cy="8444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57153"/>
          <a:stretch/>
        </p:blipFill>
        <p:spPr>
          <a:xfrm>
            <a:off x="324437" y="3729707"/>
            <a:ext cx="1772728" cy="6523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57153"/>
          <a:stretch/>
        </p:blipFill>
        <p:spPr>
          <a:xfrm>
            <a:off x="2421727" y="3729707"/>
            <a:ext cx="2004418" cy="59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48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Sobel Algorithm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192306" y="1833562"/>
            <a:ext cx="2024063" cy="253365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3816958" y="1285874"/>
            <a:ext cx="3360737" cy="547688"/>
          </a:xfrm>
        </p:spPr>
        <p:txBody>
          <a:bodyPr/>
          <a:lstStyle/>
          <a:p>
            <a:r>
              <a:rPr lang="en-US" dirty="0"/>
              <a:t>Output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294967295"/>
          </p:nvPr>
        </p:nvPicPr>
        <p:blipFill>
          <a:blip r:embed="rId3"/>
          <a:stretch>
            <a:fillRect/>
          </a:stretch>
        </p:blipFill>
        <p:spPr>
          <a:xfrm>
            <a:off x="5265830" y="1833562"/>
            <a:ext cx="202247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0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336" y="116457"/>
            <a:ext cx="8837762" cy="4891178"/>
          </a:xfrm>
          <a:solidFill>
            <a:schemeClr val="tx1"/>
          </a:solidFill>
        </p:spPr>
        <p:txBody>
          <a:bodyPr numCol="2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main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argc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const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char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**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argv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{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double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start_cpu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finish_cpu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double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start_gpu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finish_gpu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threshold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atoi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argv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[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2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]);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800" dirty="0">
                <a:solidFill>
                  <a:srgbClr val="66747B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// Convert the color image to grayscale image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cvtColor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input_image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input_image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COLOR_BGR2GRAY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unsigned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height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input_image</a:t>
            </a:r>
            <a:r>
              <a:rPr lang="en-US" sz="800" dirty="0" err="1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rows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unsigned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width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input_image</a:t>
            </a:r>
            <a:r>
              <a:rPr lang="en-US" sz="800" dirty="0" err="1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cols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800" dirty="0">
                <a:solidFill>
                  <a:srgbClr val="66747B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// Construct padded image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Mat padded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gridXSize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((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width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-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TILE_SIZE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gridYSize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((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height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-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TILE_SIZE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XSize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gridXSize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TILE_SIZE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YSize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gridYSize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TILE_SIZE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padded</a:t>
            </a:r>
            <a:r>
              <a:rPr lang="en-US" sz="800" dirty="0" err="1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create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YSize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XSize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input_image</a:t>
            </a:r>
            <a:r>
              <a:rPr lang="en-US" sz="800" dirty="0" err="1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type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());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padded</a:t>
            </a:r>
            <a:r>
              <a:rPr lang="en-US" sz="800" dirty="0" err="1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setTo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cv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::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Scalar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::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all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0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));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input_image</a:t>
            </a:r>
            <a:r>
              <a:rPr lang="en-US" sz="800" dirty="0" err="1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copyTo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padded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Rect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0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0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input_image</a:t>
            </a:r>
            <a:r>
              <a:rPr lang="en-US" sz="800" dirty="0" err="1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cols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input_image</a:t>
            </a:r>
            <a:r>
              <a:rPr lang="en-US" sz="800" dirty="0" err="1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rows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)));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800" dirty="0">
                <a:solidFill>
                  <a:srgbClr val="66747B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// START CPU Processing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Mat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cpu_output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padded</a:t>
            </a:r>
            <a:r>
              <a:rPr lang="en-US" sz="800" dirty="0" err="1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clone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();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800" b="1" dirty="0">
                <a:solidFill>
                  <a:srgbClr val="93C763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for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unsigned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y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0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y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height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y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++)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{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</a:t>
            </a:r>
            <a:r>
              <a:rPr lang="en-US" sz="800" b="1" dirty="0">
                <a:solidFill>
                  <a:srgbClr val="93C763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for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unsigned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x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0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x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width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x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++)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{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rgbClr val="93C763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if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y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&gt;=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&amp;&amp;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y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height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-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&amp;&amp;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x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&gt;=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&amp;&amp;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x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width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-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){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    </a:t>
            </a:r>
            <a:r>
              <a:rPr lang="es-CR" sz="800" dirty="0">
                <a:solidFill>
                  <a:srgbClr val="66747B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// </a:t>
            </a:r>
            <a:r>
              <a:rPr lang="es-CR" sz="800" dirty="0" err="1">
                <a:solidFill>
                  <a:srgbClr val="66747B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Algorithm</a:t>
            </a:r>
            <a:r>
              <a:rPr lang="es-CR" sz="800" dirty="0">
                <a:solidFill>
                  <a:srgbClr val="66747B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    </a:t>
            </a:r>
            <a:r>
              <a:rPr lang="es-CR" sz="800" dirty="0">
                <a:solidFill>
                  <a:srgbClr val="66747B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///////////////////////////////////////////////////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    </a:t>
            </a:r>
            <a:r>
              <a:rPr lang="es-CR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sum1 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padded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at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s-CR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uchar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&gt;(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y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-</a:t>
            </a:r>
            <a:r>
              <a:rPr lang="es-CR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x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es-CR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-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               padded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at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s-CR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uchar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&gt;(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y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-</a:t>
            </a:r>
            <a:r>
              <a:rPr lang="es-CR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x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-</a:t>
            </a:r>
            <a:r>
              <a:rPr lang="es-CR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           </a:t>
            </a:r>
            <a:r>
              <a:rPr lang="es-CR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2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padded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at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s-CR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uchar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&gt;(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y  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x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es-CR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-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           </a:t>
            </a:r>
            <a:r>
              <a:rPr lang="es-CR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2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padded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at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s-CR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uchar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&gt;(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y  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x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-</a:t>
            </a:r>
            <a:r>
              <a:rPr lang="es-CR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               padded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at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s-CR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uchar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&gt;(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y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es-CR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x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es-CR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-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               padded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at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s-CR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uchar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&gt;(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y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es-CR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x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-</a:t>
            </a:r>
            <a:r>
              <a:rPr lang="es-CR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    </a:t>
            </a:r>
            <a:r>
              <a:rPr lang="es-CR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sum2 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padded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at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s-CR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uchar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&gt;(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y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-</a:t>
            </a:r>
            <a:r>
              <a:rPr lang="es-CR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x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-</a:t>
            </a:r>
            <a:r>
              <a:rPr lang="es-CR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           </a:t>
            </a:r>
            <a:r>
              <a:rPr lang="es-CR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2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padded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at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s-CR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uchar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&gt;(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y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-</a:t>
            </a:r>
            <a:r>
              <a:rPr lang="es-CR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x  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               padded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at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s-CR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uchar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&gt;(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y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-</a:t>
            </a:r>
            <a:r>
              <a:rPr lang="es-CR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x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es-CR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-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               padded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at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s-CR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uchar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&gt;(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y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es-CR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x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-</a:t>
            </a:r>
            <a:r>
              <a:rPr lang="es-CR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-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           </a:t>
            </a:r>
            <a:r>
              <a:rPr lang="es-CR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2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padded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at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s-CR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uchar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&gt;(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y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es-CR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x  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-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               padded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at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s-CR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uchar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&gt;(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y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es-CR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x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es-CR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    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magnitude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sqrt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float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sum1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sum1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sum2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sum2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));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    </a:t>
            </a:r>
            <a:r>
              <a:rPr lang="en-US" sz="800" b="1" dirty="0">
                <a:solidFill>
                  <a:srgbClr val="93C763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if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magnitude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threshold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        cpu_output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at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uchar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&gt;(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y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x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255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    </a:t>
            </a:r>
            <a:r>
              <a:rPr lang="en-US" sz="800" b="1" dirty="0">
                <a:solidFill>
                  <a:srgbClr val="93C763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else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        cpu_output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at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uchar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&gt;(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y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x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0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93C763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else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        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cpu_output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at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s-CR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uchar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&gt;(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y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x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s-CR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0</a:t>
            </a:r>
            <a:r>
              <a:rPr lang="es-CR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CR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Mat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gpu_output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padded</a:t>
            </a:r>
            <a:r>
              <a:rPr lang="en-US" sz="800" dirty="0" err="1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clone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();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gpu_function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((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unsigned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char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*)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gpu_output</a:t>
            </a:r>
            <a:r>
              <a:rPr lang="en-US" sz="800" dirty="0" err="1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data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                       height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                       width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                       threshold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finish_gpu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CLOCK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();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800" dirty="0">
                <a:solidFill>
                  <a:srgbClr val="66747B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// Calculate % difference between GPU and CPU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… 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800" b="1" dirty="0">
                <a:solidFill>
                  <a:srgbClr val="93C763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return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0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561217" y="116457"/>
            <a:ext cx="0" cy="4891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222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336" y="116457"/>
            <a:ext cx="8837762" cy="4891178"/>
          </a:xfrm>
          <a:solidFill>
            <a:schemeClr val="tx1"/>
          </a:solidFill>
        </p:spPr>
        <p:txBody>
          <a:bodyPr numCol="2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void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gpu_function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9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unsigned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char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data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       </a:t>
            </a:r>
            <a:r>
              <a:rPr lang="en-US" sz="9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unsigned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height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       </a:t>
            </a:r>
            <a:r>
              <a:rPr lang="en-US" sz="9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unsigned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width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       </a:t>
            </a:r>
            <a:r>
              <a:rPr lang="en-US" sz="9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threshold 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){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9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gridXSize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((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width 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-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TILE_SIZE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9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gridYSize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((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height 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-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TILE_SIZE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9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XSize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gridXSize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TILE_SIZE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9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YSize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gridYSize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TILE_SIZE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900" dirty="0">
                <a:solidFill>
                  <a:srgbClr val="66747B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// Both are the same size (CPU/GPU).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9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size 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XSize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YSize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900" dirty="0">
                <a:solidFill>
                  <a:srgbClr val="66747B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// Allocate arrays in GPU memory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checkCuda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cudaMalloc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((</a:t>
            </a:r>
            <a:r>
              <a:rPr lang="en-US" sz="9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void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**)&amp;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input_gpu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size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900" b="1" dirty="0" err="1">
                <a:solidFill>
                  <a:srgbClr val="93C763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sizeof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9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unsigned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char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)));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checkCuda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cudaMalloc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((</a:t>
            </a:r>
            <a:r>
              <a:rPr lang="en-US" sz="9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void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**)&amp;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output_gpu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size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900" b="1" dirty="0" err="1">
                <a:solidFill>
                  <a:srgbClr val="93C763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sizeof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9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unsigned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char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)));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checkCuda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cudaMemset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output_gpu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0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size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900" b="1" dirty="0" err="1">
                <a:solidFill>
                  <a:srgbClr val="93C763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sizeof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9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unsigned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char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)));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900" dirty="0">
                <a:solidFill>
                  <a:srgbClr val="66747B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// Copy data to GPU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checkCuda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cudaMemcpy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input_gpu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data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size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900" b="1" dirty="0" err="1">
                <a:solidFill>
                  <a:srgbClr val="93C763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sizeof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9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char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),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cudaMemcpyHostToDevice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));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checkCuda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cudaDeviceSynchronize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());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900" dirty="0">
                <a:solidFill>
                  <a:srgbClr val="66747B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// Execute algorithm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dim3 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dimGrid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gridXSize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gridYSize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dim3 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dimBlock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TILE_SIZE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TILE_SIZE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900" dirty="0">
                <a:solidFill>
                  <a:srgbClr val="66747B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// Kernel Call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900" dirty="0">
                <a:solidFill>
                  <a:srgbClr val="A082BD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#if defined(CUDA_TIMING)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</a:t>
            </a:r>
            <a:r>
              <a:rPr lang="en-US" sz="9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float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Ktime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TIMER_CREATE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Ktime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TIMER_START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Ktime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900" dirty="0">
                <a:solidFill>
                  <a:srgbClr val="A082BD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#endif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kernel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&lt;&lt;&lt;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dimGrid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dimBlock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&gt;&gt;&gt;(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input_gpu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                          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output_gpu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                          width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                          height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                          threshold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                          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checkCuda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cudaPeekAtLastError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());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                         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checkCuda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cudaDeviceSynchronize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());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900" dirty="0">
                <a:solidFill>
                  <a:srgbClr val="A082BD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#if defined(CUDA_TIMING)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TIMER_END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Ktime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printf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900" dirty="0">
                <a:solidFill>
                  <a:srgbClr val="EC76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"Kernel Execution Time: %f </a:t>
            </a:r>
            <a:r>
              <a:rPr lang="en-US" sz="900" dirty="0" err="1">
                <a:solidFill>
                  <a:srgbClr val="EC76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ms</a:t>
            </a:r>
            <a:r>
              <a:rPr lang="en-US" sz="900" dirty="0">
                <a:solidFill>
                  <a:srgbClr val="EC76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\n"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Ktime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900" dirty="0">
                <a:solidFill>
                  <a:srgbClr val="A082BD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#endif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900" dirty="0">
                <a:solidFill>
                  <a:srgbClr val="66747B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// Retrieve results from the GPU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checkCuda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cudaMemcpy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data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output_gpu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size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900" b="1" dirty="0" err="1">
                <a:solidFill>
                  <a:srgbClr val="93C763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sizeof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9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unsigned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char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),</a:t>
            </a: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cudaMemcpyDeviceToHost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));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900" dirty="0">
                <a:solidFill>
                  <a:srgbClr val="66747B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// Free resources and end the program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checkCuda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cudaFree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output_gpu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));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checkCuda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cudaFree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9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input_gpu</a:t>
            </a: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));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61217" y="116457"/>
            <a:ext cx="0" cy="4891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811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336" y="116457"/>
            <a:ext cx="8837762" cy="4891178"/>
          </a:xfrm>
          <a:solidFill>
            <a:schemeClr val="tx1"/>
          </a:solidFill>
        </p:spPr>
        <p:txBody>
          <a:bodyPr numCol="2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__global__ 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void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kernel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unsigned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char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input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           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unsigned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char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output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           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unsigned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size_x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           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unsigned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size_y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           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threshold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){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    </a:t>
            </a:r>
            <a:r>
              <a:rPr lang="en-US" sz="800" dirty="0">
                <a:solidFill>
                  <a:srgbClr val="66747B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// Read Input Data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800" dirty="0">
                <a:solidFill>
                  <a:srgbClr val="66747B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////////////////////////////////////////////////////////////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unsigned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x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blockIdx</a:t>
            </a:r>
            <a:r>
              <a:rPr lang="en-US" sz="800" dirty="0" err="1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x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TILE_SIZE</a:t>
            </a:r>
            <a:r>
              <a:rPr lang="en-US" sz="800" dirty="0" err="1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threadIdx</a:t>
            </a:r>
            <a:r>
              <a:rPr lang="en-US" sz="800" dirty="0" err="1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x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unsigned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y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blockIdx</a:t>
            </a:r>
            <a:r>
              <a:rPr lang="en-US" sz="800" dirty="0" err="1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y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TILE_SIZE</a:t>
            </a:r>
            <a:r>
              <a:rPr lang="en-US" sz="800" dirty="0" err="1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threadIdx</a:t>
            </a:r>
            <a:r>
              <a:rPr lang="en-US" sz="800" dirty="0" err="1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y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unsigned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location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y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*(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gridDim</a:t>
            </a:r>
            <a:r>
              <a:rPr lang="en-US" sz="800" dirty="0" err="1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x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TILE_SIZE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)+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x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800" dirty="0">
                <a:solidFill>
                  <a:srgbClr val="66747B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// If thread out of image range, exit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800" b="1" dirty="0">
                <a:solidFill>
                  <a:srgbClr val="93C763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if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y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&gt;=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&amp;&amp;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y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size_y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-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&amp;&amp;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x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&gt;=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&amp;&amp;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x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size_x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-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){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66747B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// Algorithm 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66747B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////////////////////////////////////////////////////////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        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sum1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input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[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gridDim</a:t>
            </a:r>
            <a:r>
              <a:rPr lang="en-US" sz="800" dirty="0" err="1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x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TILE_SIZE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y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-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x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]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-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       input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[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gridDim</a:t>
            </a:r>
            <a:r>
              <a:rPr lang="en-US" sz="800" dirty="0" err="1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x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TILE_SIZE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y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-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x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-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]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   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2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input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[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gridDim</a:t>
            </a:r>
            <a:r>
              <a:rPr lang="en-US" sz="800" dirty="0" err="1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x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TILE_SIZE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y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x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]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-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   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2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input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[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gridDim</a:t>
            </a:r>
            <a:r>
              <a:rPr lang="en-US" sz="800" dirty="0" err="1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x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TILE_SIZE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y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x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-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]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       input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[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gridDim</a:t>
            </a:r>
            <a:r>
              <a:rPr lang="en-US" sz="800" dirty="0" err="1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x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TILE_SIZE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y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x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]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-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       input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[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gridDim</a:t>
            </a:r>
            <a:r>
              <a:rPr lang="en-US" sz="800" dirty="0" err="1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x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TILE_SIZE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y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x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-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];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        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sum2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input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[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gridDim</a:t>
            </a:r>
            <a:r>
              <a:rPr lang="en-US" sz="800" dirty="0" err="1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x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TILE_SIZE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y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-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x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-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]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   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2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input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[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gridDim</a:t>
            </a:r>
            <a:r>
              <a:rPr lang="en-US" sz="800" dirty="0" err="1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x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TILE_SIZE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y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-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x  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]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       input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[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gridDim</a:t>
            </a:r>
            <a:r>
              <a:rPr lang="en-US" sz="800" dirty="0" err="1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x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TILE_SIZE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y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-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x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]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-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       input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[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gridDim</a:t>
            </a:r>
            <a:r>
              <a:rPr lang="en-US" sz="800" dirty="0" err="1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x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TILE_SIZE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y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x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-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]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-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   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2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input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[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gridDim</a:t>
            </a:r>
            <a:r>
              <a:rPr lang="en-US" sz="800" dirty="0" err="1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x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TILE_SIZE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y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x  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]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-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       input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[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gridDim</a:t>
            </a:r>
            <a:r>
              <a:rPr lang="en-US" sz="800" dirty="0" err="1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x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TILE_SIZE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y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x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];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        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magnitude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sqrt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float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sum1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sum1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sum2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sum2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));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</a:t>
            </a:r>
            <a:r>
              <a:rPr lang="en-US" sz="800" b="1" dirty="0">
                <a:solidFill>
                  <a:srgbClr val="93C763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if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magnitude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threshold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output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[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location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]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255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</a:t>
            </a:r>
            <a:r>
              <a:rPr lang="en-US" sz="800" b="1" dirty="0">
                <a:solidFill>
                  <a:srgbClr val="93C763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else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   output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[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location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]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CD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0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E8E2B7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61217" y="116457"/>
            <a:ext cx="0" cy="4891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702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Examples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1FA0E3-7A4B-485F-8D3E-0B8BBDA28B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33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CBB587-3B32-4C9D-98A9-71E3AC1A5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9B7331-D808-4E94-AAB7-5D21A2689C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Open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8AB0C-26F3-42DC-80E8-8049B4A66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1F66E-93FB-4661-908E-F1562FC7CB5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976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759F8-7346-4BB7-B20F-CBFE326B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Equalization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1088E8-E7CD-4D28-9C03-A5396A9F42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  <a:p>
            <a:pPr lvl="1"/>
            <a:r>
              <a:rPr lang="en-US" dirty="0"/>
              <a:t>Image histogram equalization is an algorithm commonly used to preprocess images to enhance the contrast of the image by trying it’s best to “normalize the histogram” of the image.</a:t>
            </a:r>
          </a:p>
          <a:p>
            <a:pPr lvl="1"/>
            <a:r>
              <a:rPr lang="en-US" dirty="0"/>
              <a:t>Example: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A72AE7-625E-4E54-A743-671E56709F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10465A-1F0E-48DA-B15E-E935BAD03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502" y="2571750"/>
            <a:ext cx="2591119" cy="22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816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759F8-7346-4BB7-B20F-CBFE326B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Equalization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1088E8-E7CD-4D28-9C03-A5396A9F42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Algorithm:</a:t>
            </a:r>
          </a:p>
          <a:p>
            <a:pPr lvl="1"/>
            <a:r>
              <a:rPr lang="en-US" dirty="0"/>
              <a:t>Calculate histogram of the image</a:t>
            </a:r>
          </a:p>
          <a:p>
            <a:pPr lvl="1"/>
            <a:r>
              <a:rPr lang="en-US" dirty="0"/>
              <a:t>Calculate PMF of image (histogram / total # pixels)</a:t>
            </a:r>
          </a:p>
          <a:p>
            <a:pPr lvl="1"/>
            <a:r>
              <a:rPr lang="en-US" dirty="0"/>
              <a:t>Calculate the CDF (cumulative distributive function) (Prefix Sum)</a:t>
            </a:r>
          </a:p>
          <a:p>
            <a:pPr lvl="1"/>
            <a:r>
              <a:rPr lang="en-US" dirty="0"/>
              <a:t>Calculate the CDF * 255 to obtain the new gray level values</a:t>
            </a:r>
          </a:p>
          <a:p>
            <a:pPr lvl="1"/>
            <a:r>
              <a:rPr lang="en-US" dirty="0"/>
              <a:t>Use the old gray value and map it into the CDF * 255 array to obtain the new gray level value of the pixel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A72AE7-625E-4E54-A743-671E56709F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440503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8FD5A-5486-4D24-BE9A-10F936F75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Optimizations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634B2-6DB3-4EC9-B703-5B7C0A01CC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shared memory</a:t>
            </a:r>
          </a:p>
          <a:p>
            <a:r>
              <a:rPr lang="en-US" dirty="0"/>
              <a:t>Optimize the histogram using local histograms and then updating globally</a:t>
            </a:r>
          </a:p>
          <a:p>
            <a:r>
              <a:rPr lang="en-US" dirty="0"/>
              <a:t>Process multiple pixels per thread</a:t>
            </a:r>
          </a:p>
          <a:p>
            <a:r>
              <a:rPr lang="en-US" dirty="0"/>
              <a:t>Use texture memory</a:t>
            </a:r>
          </a:p>
          <a:p>
            <a:r>
              <a:rPr lang="en-US" dirty="0"/>
              <a:t>Incorporate pinned memory (covered next week)</a:t>
            </a:r>
          </a:p>
          <a:p>
            <a:r>
              <a:rPr lang="en-US" dirty="0"/>
              <a:t>Use streams for more parallelization (covered next week)</a:t>
            </a:r>
          </a:p>
          <a:p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3428E-05B1-4307-8E89-7E84907571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577152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45F49-A97E-40D8-9115-AC398880D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Equalization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1981CE-43C5-45CA-B3FD-7D6B743028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send out an email with the date and time for the final class where you will be presenting your work.</a:t>
            </a:r>
          </a:p>
          <a:p>
            <a:r>
              <a:rPr lang="en-US" dirty="0"/>
              <a:t>We will have the class after spring break.</a:t>
            </a:r>
          </a:p>
          <a:p>
            <a:r>
              <a:rPr lang="en-US" dirty="0"/>
              <a:t>For more information on histogram equalization:</a:t>
            </a:r>
          </a:p>
          <a:p>
            <a:pPr lvl="1"/>
            <a:r>
              <a:rPr lang="en-US" dirty="0">
                <a:hlinkClick r:id="rId2"/>
              </a:rPr>
              <a:t>http://www.tutorialspoint.com/dip/Histogram_Equalization.htm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https://www.math.uci.edu/icamp/courses/math77c/demos/hist_eq.pdf</a:t>
            </a:r>
            <a:r>
              <a:rPr lang="en-US" dirty="0"/>
              <a:t> 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6DB7FC-608E-40B2-A989-BB31B7FF22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37505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Compression</a:t>
            </a:r>
            <a:endParaRPr lang="en-US" dirty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Color image of 600x800 pixels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Without compression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600*800 * 24 bits/pixel</a:t>
            </a:r>
            <a:br>
              <a:rPr lang="en-US" dirty="0"/>
            </a:br>
            <a:r>
              <a:rPr lang="en-US" dirty="0"/>
              <a:t> = 11 520K bits = 1.44M bytes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After JPEG compression (popularly used on web)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only 89K bytes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compression ratio ~ 16:1</a:t>
            </a:r>
          </a:p>
          <a:p>
            <a:r>
              <a:rPr lang="en-US" dirty="0"/>
              <a:t>Movie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720x480 per frame, 30 frames/sec, 24 bits/pixel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Raw video ~ 243M bits/sec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DVD ~ about 5M bits/sec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Compression ratio ~ 48:1</a:t>
            </a:r>
          </a:p>
          <a:p>
            <a:pPr lvl="2">
              <a:lnSpc>
                <a:spcPct val="100000"/>
              </a:lnSpc>
            </a:pPr>
            <a:endParaRPr lang="en-US" dirty="0"/>
          </a:p>
        </p:txBody>
      </p:sp>
      <p:pic>
        <p:nvPicPr>
          <p:cNvPr id="19460" name="Picture 4" descr="LOC_08160043_Q75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7559" y="817960"/>
            <a:ext cx="2858691" cy="3811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6211631" y="4623547"/>
            <a:ext cx="2664619" cy="41549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r" defTabSz="342900">
              <a:buClrTx/>
              <a:defRPr/>
            </a:pPr>
            <a:r>
              <a:rPr lang="en-US" sz="1050" kern="1200" dirty="0">
                <a:latin typeface="Century Schoolbook" panose="02040604050505020304"/>
                <a:ea typeface="+mn-ea"/>
                <a:cs typeface="+mn-cs"/>
              </a:rPr>
              <a:t>“Library of Congress” by </a:t>
            </a:r>
            <a:r>
              <a:rPr lang="en-US" sz="1050" kern="1200" dirty="0" err="1">
                <a:latin typeface="Century Schoolbook" panose="02040604050505020304"/>
                <a:ea typeface="+mn-ea"/>
                <a:cs typeface="+mn-cs"/>
              </a:rPr>
              <a:t>M.Wu</a:t>
            </a:r>
            <a:r>
              <a:rPr lang="en-US" sz="1050" kern="1200" dirty="0">
                <a:latin typeface="Century Schoolbook" panose="02040604050505020304"/>
                <a:ea typeface="+mn-ea"/>
                <a:cs typeface="+mn-cs"/>
              </a:rPr>
              <a:t> (600x800)</a:t>
            </a:r>
          </a:p>
        </p:txBody>
      </p:sp>
    </p:spTree>
    <p:extLst>
      <p:ext uri="{BB962C8B-B14F-4D97-AF65-F5344CB8AC3E}">
        <p14:creationId xmlns:p14="http://schemas.microsoft.com/office/powerpoint/2010/main" val="805078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Denoising</a:t>
            </a:r>
            <a:endParaRPr lang="en-US" dirty="0"/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3143251" y="4206479"/>
            <a:ext cx="4321969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r" defTabSz="342900">
              <a:buClrTx/>
              <a:defRPr/>
            </a:pPr>
            <a:r>
              <a:rPr lang="en-US" sz="1200" kern="1200">
                <a:latin typeface="Century Schoolbook" panose="02040604050505020304"/>
                <a:ea typeface="+mn-ea"/>
                <a:cs typeface="+mn-cs"/>
              </a:rPr>
              <a:t>From X.Li http://www.ee.princeton.edu/~lixin/denoising.htm</a:t>
            </a:r>
          </a:p>
        </p:txBody>
      </p:sp>
      <p:pic>
        <p:nvPicPr>
          <p:cNvPr id="20485" name="Picture 5" descr="lixin_babara_nois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85900" y="1394417"/>
            <a:ext cx="2858691" cy="2849165"/>
          </a:xfrm>
          <a:prstGeom prst="rect">
            <a:avLst/>
          </a:prstGeom>
          <a:noFill/>
        </p:spPr>
      </p:pic>
      <p:pic>
        <p:nvPicPr>
          <p:cNvPr id="20486" name="Picture 6" descr="lixin_babara_denois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29150" y="1384892"/>
            <a:ext cx="2858691" cy="28586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56124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Deblurring</a:t>
            </a:r>
            <a:endParaRPr lang="en-US" dirty="0"/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1758554" y="4376738"/>
            <a:ext cx="1329210" cy="27699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342900">
              <a:buClrTx/>
              <a:defRPr/>
            </a:pPr>
            <a:r>
              <a:rPr lang="en-US" sz="1200" kern="1200">
                <a:latin typeface="Arial" charset="0"/>
                <a:ea typeface="+mn-ea"/>
                <a:cs typeface="+mn-cs"/>
              </a:rPr>
              <a:t>From Mathworks</a:t>
            </a:r>
          </a:p>
        </p:txBody>
      </p:sp>
      <p:pic>
        <p:nvPicPr>
          <p:cNvPr id="21509" name="Picture 5" descr="matlab_blurre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5450" y="1443038"/>
            <a:ext cx="2590800" cy="2819400"/>
          </a:xfrm>
          <a:prstGeom prst="rect">
            <a:avLst/>
          </a:prstGeom>
          <a:noFill/>
        </p:spPr>
      </p:pic>
      <p:pic>
        <p:nvPicPr>
          <p:cNvPr id="21510" name="Picture 6" descr="matlab_deblurr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18075" y="1443038"/>
            <a:ext cx="2600325" cy="2828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6945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 Mosaicing</a:t>
            </a:r>
            <a:endParaRPr lang="en-US" dirty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/>
              <a:t>Stitch photos together without thread or scotch tape</a:t>
            </a:r>
          </a:p>
        </p:txBody>
      </p:sp>
      <p:pic>
        <p:nvPicPr>
          <p:cNvPr id="25604" name="Picture 4" descr="radke_mosai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69073" y="1833233"/>
            <a:ext cx="4552063" cy="28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5" name="Text Box 5"/>
          <p:cNvSpPr txBox="1">
            <a:spLocks noChangeArrowheads="1"/>
          </p:cNvSpPr>
          <p:nvPr/>
        </p:nvSpPr>
        <p:spPr bwMode="auto">
          <a:xfrm>
            <a:off x="5516936" y="4623547"/>
            <a:ext cx="3176588" cy="25391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r" defTabSz="342900">
              <a:spcBef>
                <a:spcPct val="50000"/>
              </a:spcBef>
              <a:buClrTx/>
              <a:defRPr/>
            </a:pPr>
            <a:r>
              <a:rPr lang="en-US" sz="1050" kern="1200" dirty="0" err="1">
                <a:latin typeface="Century Schoolbook" panose="02040604050505020304"/>
                <a:ea typeface="+mn-ea"/>
                <a:cs typeface="+mn-cs"/>
              </a:rPr>
              <a:t>R.Radke</a:t>
            </a:r>
            <a:r>
              <a:rPr lang="en-US" sz="1050" kern="1200" dirty="0">
                <a:latin typeface="Century Schoolbook" panose="02040604050505020304"/>
                <a:ea typeface="+mn-ea"/>
                <a:cs typeface="+mn-cs"/>
              </a:rPr>
              <a:t> – IEEE PRMI journal paper draft 5/01</a:t>
            </a:r>
          </a:p>
        </p:txBody>
      </p:sp>
    </p:spTree>
    <p:extLst>
      <p:ext uri="{BB962C8B-B14F-4D97-AF65-F5344CB8AC3E}">
        <p14:creationId xmlns:p14="http://schemas.microsoft.com/office/powerpoint/2010/main" val="2512520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Visible Digital Watermarks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from IBM Watson web page</a:t>
            </a:r>
            <a:br>
              <a:rPr lang="en-US"/>
            </a:br>
            <a:r>
              <a:rPr lang="en-US"/>
              <a:t>“Vatican Digital Library”</a:t>
            </a:r>
          </a:p>
        </p:txBody>
      </p:sp>
      <p:pic>
        <p:nvPicPr>
          <p:cNvPr id="28676" name="Picture 4" descr="ibm_vmark_eg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68986" y="1011817"/>
            <a:ext cx="2339621" cy="3531644"/>
          </a:xfrm>
          <a:prstGeom prst="rect">
            <a:avLst/>
          </a:prstGeom>
          <a:noFill/>
        </p:spPr>
      </p:pic>
      <p:pic>
        <p:nvPicPr>
          <p:cNvPr id="28677" name="Picture 5" descr="ibm_vmark_eg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04680" y="1715640"/>
            <a:ext cx="2332518" cy="28278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66530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i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.5"/>
  <p:tag name="PICTUREFILESIZE" val="29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j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33.25"/>
  <p:tag name="PICTUREFILESIZE" val="662"/>
</p:tagLst>
</file>

<file path=ppt/theme/theme1.xml><?xml version="1.0" encoding="utf-8"?>
<a:theme xmlns:a="http://schemas.openxmlformats.org/drawingml/2006/main" name="Isabel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</TotalTime>
  <Words>2089</Words>
  <Application>Microsoft Office PowerPoint</Application>
  <PresentationFormat>On-screen Show (16:9)</PresentationFormat>
  <Paragraphs>598</Paragraphs>
  <Slides>44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Calibri</vt:lpstr>
      <vt:lpstr>Raleway Light</vt:lpstr>
      <vt:lpstr>Century Schoolbook</vt:lpstr>
      <vt:lpstr>Courier New</vt:lpstr>
      <vt:lpstr>Playfair Display</vt:lpstr>
      <vt:lpstr>Times New Roman</vt:lpstr>
      <vt:lpstr>Arial</vt:lpstr>
      <vt:lpstr>Isabella template</vt:lpstr>
      <vt:lpstr>Equation</vt:lpstr>
      <vt:lpstr>GPU Programming (in CUDA)</vt:lpstr>
      <vt:lpstr>Outline</vt:lpstr>
      <vt:lpstr>Why Do We Process Images?</vt:lpstr>
      <vt:lpstr>Examples</vt:lpstr>
      <vt:lpstr>Compression</vt:lpstr>
      <vt:lpstr>Denoising</vt:lpstr>
      <vt:lpstr>Deblurring</vt:lpstr>
      <vt:lpstr>Visual Mosaicing</vt:lpstr>
      <vt:lpstr>Visible Digital Watermarks</vt:lpstr>
      <vt:lpstr>Invisible Watermark  </vt:lpstr>
      <vt:lpstr>Error Concealment</vt:lpstr>
      <vt:lpstr>Image Super-Resolution</vt:lpstr>
      <vt:lpstr>Face Hallucination</vt:lpstr>
      <vt:lpstr>Image Enhancement</vt:lpstr>
      <vt:lpstr>Image Histograms</vt:lpstr>
      <vt:lpstr>Histogram Equalization</vt:lpstr>
      <vt:lpstr>What is an Image?</vt:lpstr>
      <vt:lpstr>What is an image?</vt:lpstr>
      <vt:lpstr>Images as functions</vt:lpstr>
      <vt:lpstr>Digital Image</vt:lpstr>
      <vt:lpstr>What is a digital image?</vt:lpstr>
      <vt:lpstr>How can we read images?</vt:lpstr>
      <vt:lpstr>Image file Formats</vt:lpstr>
      <vt:lpstr>How can we read these formats</vt:lpstr>
      <vt:lpstr>Simplest version</vt:lpstr>
      <vt:lpstr>Simplest version</vt:lpstr>
      <vt:lpstr>Code Examples</vt:lpstr>
      <vt:lpstr>Simple algorithm</vt:lpstr>
      <vt:lpstr>What is the Makefile?</vt:lpstr>
      <vt:lpstr>PowerPoint Presentation</vt:lpstr>
      <vt:lpstr>PowerPoint Presentation</vt:lpstr>
      <vt:lpstr>PowerPoint Presentation</vt:lpstr>
      <vt:lpstr>How can we improve brightness?</vt:lpstr>
      <vt:lpstr>A more complex example</vt:lpstr>
      <vt:lpstr>Sobel Algorithm</vt:lpstr>
      <vt:lpstr>Sobel Algorithm</vt:lpstr>
      <vt:lpstr>PowerPoint Presentation</vt:lpstr>
      <vt:lpstr>PowerPoint Presentation</vt:lpstr>
      <vt:lpstr>PowerPoint Presentation</vt:lpstr>
      <vt:lpstr>Final Project</vt:lpstr>
      <vt:lpstr>Histogram Equalization</vt:lpstr>
      <vt:lpstr>Histogram Equalization</vt:lpstr>
      <vt:lpstr>Possible Optimizations</vt:lpstr>
      <vt:lpstr>Histogram Equalization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GPU Programming (in CUDA)</dc:title>
  <cp:lastModifiedBy>Julian Gutierrez</cp:lastModifiedBy>
  <cp:revision>73</cp:revision>
  <dcterms:modified xsi:type="dcterms:W3CDTF">2019-02-14T16:27:04Z</dcterms:modified>
</cp:coreProperties>
</file>